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976" r:id="rId2"/>
  </p:sldMasterIdLst>
  <p:notesMasterIdLst>
    <p:notesMasterId r:id="rId42"/>
  </p:notesMasterIdLst>
  <p:sldIdLst>
    <p:sldId id="1146" r:id="rId3"/>
    <p:sldId id="1017" r:id="rId4"/>
    <p:sldId id="1190" r:id="rId5"/>
    <p:sldId id="1147" r:id="rId6"/>
    <p:sldId id="1139" r:id="rId7"/>
    <p:sldId id="1145" r:id="rId8"/>
    <p:sldId id="1176" r:id="rId9"/>
    <p:sldId id="1177" r:id="rId10"/>
    <p:sldId id="1178" r:id="rId11"/>
    <p:sldId id="1140" r:id="rId12"/>
    <p:sldId id="1152" r:id="rId13"/>
    <p:sldId id="1205" r:id="rId14"/>
    <p:sldId id="1169" r:id="rId15"/>
    <p:sldId id="1171" r:id="rId16"/>
    <p:sldId id="518" r:id="rId17"/>
    <p:sldId id="1159" r:id="rId18"/>
    <p:sldId id="1202" r:id="rId19"/>
    <p:sldId id="517" r:id="rId20"/>
    <p:sldId id="1203" r:id="rId21"/>
    <p:sldId id="1204" r:id="rId22"/>
    <p:sldId id="1206" r:id="rId23"/>
    <p:sldId id="519" r:id="rId24"/>
    <p:sldId id="1160" r:id="rId25"/>
    <p:sldId id="1161" r:id="rId26"/>
    <p:sldId id="1162" r:id="rId27"/>
    <p:sldId id="1163" r:id="rId28"/>
    <p:sldId id="1165" r:id="rId29"/>
    <p:sldId id="1167" r:id="rId30"/>
    <p:sldId id="1172" r:id="rId31"/>
    <p:sldId id="1207" r:id="rId32"/>
    <p:sldId id="1149" r:id="rId33"/>
    <p:sldId id="1150" r:id="rId34"/>
    <p:sldId id="1181" r:id="rId35"/>
    <p:sldId id="1188" r:id="rId36"/>
    <p:sldId id="1187" r:id="rId37"/>
    <p:sldId id="1183" r:id="rId38"/>
    <p:sldId id="1189" r:id="rId39"/>
    <p:sldId id="1186" r:id="rId40"/>
    <p:sldId id="107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A7C40DC-3556-45B7-97C9-C6CDBD2CE437}">
          <p14:sldIdLst>
            <p14:sldId id="1146"/>
          </p14:sldIdLst>
        </p14:section>
        <p14:section name="本編" id="{9D940A67-6462-4C6D-86EC-6776C0D9CA7A}">
          <p14:sldIdLst>
            <p14:sldId id="1017"/>
            <p14:sldId id="1190"/>
            <p14:sldId id="1147"/>
            <p14:sldId id="1139"/>
            <p14:sldId id="1145"/>
            <p14:sldId id="1176"/>
            <p14:sldId id="1177"/>
            <p14:sldId id="1178"/>
            <p14:sldId id="1140"/>
            <p14:sldId id="1152"/>
            <p14:sldId id="1205"/>
            <p14:sldId id="1169"/>
            <p14:sldId id="1171"/>
            <p14:sldId id="518"/>
            <p14:sldId id="1159"/>
            <p14:sldId id="1202"/>
            <p14:sldId id="517"/>
            <p14:sldId id="1203"/>
            <p14:sldId id="1204"/>
            <p14:sldId id="1206"/>
            <p14:sldId id="519"/>
            <p14:sldId id="1160"/>
            <p14:sldId id="1161"/>
            <p14:sldId id="1162"/>
            <p14:sldId id="1163"/>
            <p14:sldId id="1165"/>
            <p14:sldId id="1167"/>
            <p14:sldId id="1172"/>
            <p14:sldId id="1207"/>
            <p14:sldId id="1149"/>
            <p14:sldId id="1150"/>
            <p14:sldId id="1181"/>
            <p14:sldId id="1188"/>
            <p14:sldId id="1187"/>
            <p14:sldId id="1183"/>
            <p14:sldId id="1189"/>
            <p14:sldId id="1186"/>
            <p14:sldId id="107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成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5B5DA3"/>
    <a:srgbClr val="037579"/>
    <a:srgbClr val="1179FC"/>
    <a:srgbClr val="107C41"/>
    <a:srgbClr val="31752F"/>
    <a:srgbClr val="5C005C"/>
    <a:srgbClr val="ED7D31"/>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185432-EB2D-495E-B719-DC38AF7099F7}" v="8" dt="2020-07-13T00:00:04.89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95" autoAdjust="0"/>
  </p:normalViewPr>
  <p:slideViewPr>
    <p:cSldViewPr snapToGrid="0">
      <p:cViewPr varScale="1">
        <p:scale>
          <a:sx n="110" d="100"/>
          <a:sy n="110" d="100"/>
        </p:scale>
        <p:origin x="5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7FDF0-2051-4D9C-84BD-FD4A790CDCAB}" type="datetimeFigureOut">
              <a:rPr lang="en-GB" smtClean="0"/>
              <a:t>13/07/2020</a:t>
            </a:fld>
            <a:endParaRPr lang="en-GB"/>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935CD5-97B4-417F-B3B8-43FB7C63C4BD}" type="slidenum">
              <a:rPr lang="en-GB" smtClean="0"/>
              <a:t>‹#›</a:t>
            </a:fld>
            <a:endParaRPr lang="en-GB"/>
          </a:p>
        </p:txBody>
      </p:sp>
    </p:spTree>
    <p:extLst>
      <p:ext uri="{BB962C8B-B14F-4D97-AF65-F5344CB8AC3E}">
        <p14:creationId xmlns:p14="http://schemas.microsoft.com/office/powerpoint/2010/main" val="1249098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a:t>
            </a:fld>
            <a:endParaRPr lang="en-GB"/>
          </a:p>
        </p:txBody>
      </p:sp>
    </p:spTree>
    <p:extLst>
      <p:ext uri="{BB962C8B-B14F-4D97-AF65-F5344CB8AC3E}">
        <p14:creationId xmlns:p14="http://schemas.microsoft.com/office/powerpoint/2010/main" val="3979745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14</a:t>
            </a:fld>
            <a:endParaRPr lang="en-GB"/>
          </a:p>
        </p:txBody>
      </p:sp>
    </p:spTree>
    <p:extLst>
      <p:ext uri="{BB962C8B-B14F-4D97-AF65-F5344CB8AC3E}">
        <p14:creationId xmlns:p14="http://schemas.microsoft.com/office/powerpoint/2010/main" val="3740982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15</a:t>
            </a:fld>
            <a:endParaRPr lang="en-GB"/>
          </a:p>
        </p:txBody>
      </p:sp>
    </p:spTree>
    <p:extLst>
      <p:ext uri="{BB962C8B-B14F-4D97-AF65-F5344CB8AC3E}">
        <p14:creationId xmlns:p14="http://schemas.microsoft.com/office/powerpoint/2010/main" val="2876164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16</a:t>
            </a:fld>
            <a:endParaRPr lang="en-GB"/>
          </a:p>
        </p:txBody>
      </p:sp>
    </p:spTree>
    <p:extLst>
      <p:ext uri="{BB962C8B-B14F-4D97-AF65-F5344CB8AC3E}">
        <p14:creationId xmlns:p14="http://schemas.microsoft.com/office/powerpoint/2010/main" val="1554247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27</a:t>
            </a:fld>
            <a:endParaRPr lang="en-GB"/>
          </a:p>
        </p:txBody>
      </p:sp>
    </p:spTree>
    <p:extLst>
      <p:ext uri="{BB962C8B-B14F-4D97-AF65-F5344CB8AC3E}">
        <p14:creationId xmlns:p14="http://schemas.microsoft.com/office/powerpoint/2010/main" val="1069151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28</a:t>
            </a:fld>
            <a:endParaRPr lang="en-GB"/>
          </a:p>
        </p:txBody>
      </p:sp>
    </p:spTree>
    <p:extLst>
      <p:ext uri="{BB962C8B-B14F-4D97-AF65-F5344CB8AC3E}">
        <p14:creationId xmlns:p14="http://schemas.microsoft.com/office/powerpoint/2010/main" val="1521884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29</a:t>
            </a:fld>
            <a:endParaRPr lang="en-GB"/>
          </a:p>
        </p:txBody>
      </p:sp>
    </p:spTree>
    <p:extLst>
      <p:ext uri="{BB962C8B-B14F-4D97-AF65-F5344CB8AC3E}">
        <p14:creationId xmlns:p14="http://schemas.microsoft.com/office/powerpoint/2010/main" val="824620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33</a:t>
            </a:fld>
            <a:endParaRPr lang="en-GB"/>
          </a:p>
        </p:txBody>
      </p:sp>
    </p:spTree>
    <p:extLst>
      <p:ext uri="{BB962C8B-B14F-4D97-AF65-F5344CB8AC3E}">
        <p14:creationId xmlns:p14="http://schemas.microsoft.com/office/powerpoint/2010/main" val="2758343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34</a:t>
            </a:fld>
            <a:endParaRPr lang="en-GB"/>
          </a:p>
        </p:txBody>
      </p:sp>
    </p:spTree>
    <p:extLst>
      <p:ext uri="{BB962C8B-B14F-4D97-AF65-F5344CB8AC3E}">
        <p14:creationId xmlns:p14="http://schemas.microsoft.com/office/powerpoint/2010/main" val="2769558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35</a:t>
            </a:fld>
            <a:endParaRPr lang="en-GB"/>
          </a:p>
        </p:txBody>
      </p:sp>
    </p:spTree>
    <p:extLst>
      <p:ext uri="{BB962C8B-B14F-4D97-AF65-F5344CB8AC3E}">
        <p14:creationId xmlns:p14="http://schemas.microsoft.com/office/powerpoint/2010/main" val="3637235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36</a:t>
            </a:fld>
            <a:endParaRPr lang="en-GB"/>
          </a:p>
        </p:txBody>
      </p:sp>
    </p:spTree>
    <p:extLst>
      <p:ext uri="{BB962C8B-B14F-4D97-AF65-F5344CB8AC3E}">
        <p14:creationId xmlns:p14="http://schemas.microsoft.com/office/powerpoint/2010/main" val="3686205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04BC7422-BBBC-4149-B7FA-5FD7621AAF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7820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37</a:t>
            </a:fld>
            <a:endParaRPr lang="en-GB"/>
          </a:p>
        </p:txBody>
      </p:sp>
    </p:spTree>
    <p:extLst>
      <p:ext uri="{BB962C8B-B14F-4D97-AF65-F5344CB8AC3E}">
        <p14:creationId xmlns:p14="http://schemas.microsoft.com/office/powerpoint/2010/main" val="3195181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38</a:t>
            </a:fld>
            <a:endParaRPr lang="en-GB"/>
          </a:p>
        </p:txBody>
      </p:sp>
    </p:spTree>
    <p:extLst>
      <p:ext uri="{BB962C8B-B14F-4D97-AF65-F5344CB8AC3E}">
        <p14:creationId xmlns:p14="http://schemas.microsoft.com/office/powerpoint/2010/main" val="3021051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1" y="0"/>
            <a:ext cx="2897210" cy="536224"/>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a:xfrm>
            <a:off x="1" y="10188254"/>
            <a:ext cx="5772133" cy="417490"/>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メイリオ" pitchFamily="50" charset="-128"/>
                <a:ea typeface="メイリオ" pitchFamily="50" charset="-128"/>
                <a:cs typeface="メイリオ" pitchFamily="50" charset="-128"/>
              </a:rPr>
              <a:t>© 2012 Microsoft Corporation. All rights reserved. Microsoft、Windows、およびその他の製品名は、米国 Microsoft Corporation の、米国およびその他の国における登録商標または商標です。</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メイリオ" pitchFamily="50" charset="-128"/>
                <a:ea typeface="メイリオ" pitchFamily="50" charset="-128"/>
                <a:cs typeface="メイリオ" pitchFamily="50" charset="-128"/>
              </a:rPr>
              <a:t>ここに記載されている情報は、情報提供のみを目的としており、本プレゼンテーションの発表時点におけるマイクロソフトの見解を反映したものです。マイクロソフトは市場の変化に対応する必要があるため、記載された内容の実現に関するマイクロソフトの確約とは見なされないものとします。また、本プレゼンテーションの発表後は、提供される情報の正確性に関して、マイクロソフトはいかなる保証もいたしません。マイクロソフトは、本プレゼンテーションの情報に関して、明示、黙示、または法律の規定にかかわらず、一切の保証を行いません。</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6559B-C68D-49B4-97AE-9BB74C417927}" type="datetime1">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7/13/2020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078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04BC7422-BBBC-4149-B7FA-5FD7621AAF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074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ltLang="ja-JP"/>
          </a:p>
        </p:txBody>
      </p:sp>
      <p:sp>
        <p:nvSpPr>
          <p:cNvPr id="4" name="スライド番号プレースホルダー 3"/>
          <p:cNvSpPr>
            <a:spLocks noGrp="1"/>
          </p:cNvSpPr>
          <p:nvPr>
            <p:ph type="sldNum" sz="quarter" idx="10"/>
          </p:nvPr>
        </p:nvSpPr>
        <p:spPr/>
        <p:txBody>
          <a:bodyPr/>
          <a:lstStyle/>
          <a:p>
            <a:fld id="{DABDABB8-7CA5-473C-9A80-C5811294CA83}" type="slidenum">
              <a:rPr kumimoji="1" lang="ja-JP" altLang="en-US" smtClean="0"/>
              <a:t>5</a:t>
            </a:fld>
            <a:endParaRPr kumimoji="1" lang="ja-JP" altLang="en-US"/>
          </a:p>
        </p:txBody>
      </p:sp>
    </p:spTree>
    <p:extLst>
      <p:ext uri="{BB962C8B-B14F-4D97-AF65-F5344CB8AC3E}">
        <p14:creationId xmlns:p14="http://schemas.microsoft.com/office/powerpoint/2010/main" val="626636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DABDABB8-7CA5-473C-9A80-C5811294CA83}" type="slidenum">
              <a:rPr kumimoji="1" lang="ja-JP" altLang="en-US" smtClean="0"/>
              <a:t>6</a:t>
            </a:fld>
            <a:endParaRPr kumimoji="1" lang="ja-JP" altLang="en-US"/>
          </a:p>
        </p:txBody>
      </p:sp>
    </p:spTree>
    <p:extLst>
      <p:ext uri="{BB962C8B-B14F-4D97-AF65-F5344CB8AC3E}">
        <p14:creationId xmlns:p14="http://schemas.microsoft.com/office/powerpoint/2010/main" val="1819231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8</a:t>
            </a:fld>
            <a:endParaRPr lang="en-GB"/>
          </a:p>
        </p:txBody>
      </p:sp>
    </p:spTree>
    <p:extLst>
      <p:ext uri="{BB962C8B-B14F-4D97-AF65-F5344CB8AC3E}">
        <p14:creationId xmlns:p14="http://schemas.microsoft.com/office/powerpoint/2010/main" val="586937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9</a:t>
            </a:fld>
            <a:endParaRPr lang="en-GB"/>
          </a:p>
        </p:txBody>
      </p:sp>
    </p:spTree>
    <p:extLst>
      <p:ext uri="{BB962C8B-B14F-4D97-AF65-F5344CB8AC3E}">
        <p14:creationId xmlns:p14="http://schemas.microsoft.com/office/powerpoint/2010/main" val="163299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ltLang="ja-JP" dirty="0"/>
          </a:p>
        </p:txBody>
      </p:sp>
      <p:sp>
        <p:nvSpPr>
          <p:cNvPr id="4" name="スライド番号プレースホルダー 3"/>
          <p:cNvSpPr>
            <a:spLocks noGrp="1"/>
          </p:cNvSpPr>
          <p:nvPr>
            <p:ph type="sldNum" sz="quarter" idx="10"/>
          </p:nvPr>
        </p:nvSpPr>
        <p:spPr/>
        <p:txBody>
          <a:bodyPr/>
          <a:lstStyle/>
          <a:p>
            <a:fld id="{DABDABB8-7CA5-473C-9A80-C5811294CA83}" type="slidenum">
              <a:rPr kumimoji="1" lang="ja-JP" altLang="en-US" smtClean="0"/>
              <a:t>11</a:t>
            </a:fld>
            <a:endParaRPr kumimoji="1" lang="ja-JP" altLang="en-US"/>
          </a:p>
        </p:txBody>
      </p:sp>
    </p:spTree>
    <p:extLst>
      <p:ext uri="{BB962C8B-B14F-4D97-AF65-F5344CB8AC3E}">
        <p14:creationId xmlns:p14="http://schemas.microsoft.com/office/powerpoint/2010/main" val="167155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13</a:t>
            </a:fld>
            <a:endParaRPr lang="en-GB"/>
          </a:p>
        </p:txBody>
      </p:sp>
    </p:spTree>
    <p:extLst>
      <p:ext uri="{BB962C8B-B14F-4D97-AF65-F5344CB8AC3E}">
        <p14:creationId xmlns:p14="http://schemas.microsoft.com/office/powerpoint/2010/main" val="34071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18011" y="5028888"/>
            <a:ext cx="10240453" cy="498599"/>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ea typeface="+mj-ea"/>
              </a:defRPr>
            </a:lvl1pPr>
          </a:lstStyle>
          <a:p>
            <a:pPr lvl="0"/>
            <a:r>
              <a:rPr lang="en-US"/>
              <a:t>Speaker Title</a:t>
            </a:r>
          </a:p>
        </p:txBody>
      </p:sp>
      <p:sp>
        <p:nvSpPr>
          <p:cNvPr id="12" name="タイトル 11"/>
          <p:cNvSpPr>
            <a:spLocks noGrp="1"/>
          </p:cNvSpPr>
          <p:nvPr>
            <p:ph type="title"/>
          </p:nvPr>
        </p:nvSpPr>
        <p:spPr bwMode="auto">
          <a:xfrm>
            <a:off x="418011" y="2430601"/>
            <a:ext cx="11151917" cy="747897"/>
          </a:xfrm>
          <a:noFill/>
          <a:ln>
            <a:noFill/>
          </a:ln>
        </p:spPr>
        <p:txBody>
          <a:bodyPr lIns="72000" tIns="72000" rIns="72000" bIns="72000"/>
          <a:lstStyle>
            <a:lvl1pPr>
              <a:defRPr sz="5400">
                <a:solidFill>
                  <a:schemeClr val="bg1"/>
                </a:solidFill>
              </a:defRPr>
            </a:lvl1pPr>
          </a:lstStyle>
          <a:p>
            <a:r>
              <a:rPr kumimoji="1" lang="ja-JP" altLang="en-US"/>
              <a:t>マスター タイトルの書式設定</a:t>
            </a:r>
          </a:p>
        </p:txBody>
      </p:sp>
    </p:spTree>
    <p:extLst>
      <p:ext uri="{BB962C8B-B14F-4D97-AF65-F5344CB8AC3E}">
        <p14:creationId xmlns:p14="http://schemas.microsoft.com/office/powerpoint/2010/main" val="113361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3600" baseline="0">
                <a:solidFill>
                  <a:srgbClr val="0072C6"/>
                </a:solidFill>
                <a:latin typeface="+mn-lt"/>
                <a:ea typeface="+mn-ea"/>
                <a:cs typeface="メイリオ" pitchFamily="50" charset="-128"/>
              </a:defRPr>
            </a:lvl1pPr>
            <a:lvl2pPr marL="0" indent="0">
              <a:buNone/>
              <a:defRPr sz="2000" baseline="0">
                <a:solidFill>
                  <a:schemeClr val="tx1"/>
                </a:solidFill>
                <a:latin typeface="+mn-lt"/>
                <a:ea typeface="+mn-ea"/>
                <a:cs typeface="メイリオ" pitchFamily="50" charset="-128"/>
              </a:defRPr>
            </a:lvl2pPr>
            <a:lvl3pPr marL="231775" indent="0">
              <a:buNone/>
              <a:defRPr sz="2000" baseline="0">
                <a:solidFill>
                  <a:schemeClr val="tx1"/>
                </a:solidFill>
                <a:latin typeface="+mn-lt"/>
                <a:ea typeface="+mn-ea"/>
                <a:cs typeface="メイリオ" pitchFamily="50" charset="-128"/>
              </a:defRPr>
            </a:lvl3pPr>
            <a:lvl4pPr marL="457200" indent="0">
              <a:buNone/>
              <a:defRPr sz="2000" baseline="0">
                <a:solidFill>
                  <a:schemeClr val="tx1"/>
                </a:solidFill>
                <a:latin typeface="+mn-lt"/>
                <a:ea typeface="+mn-ea"/>
                <a:cs typeface="メイリオ" pitchFamily="50" charset="-128"/>
              </a:defRPr>
            </a:lvl4pPr>
            <a:lvl5pPr marL="693738" indent="0">
              <a:buNone/>
              <a:defRPr sz="2000" baseline="0">
                <a:solidFill>
                  <a:schemeClr val="tx1"/>
                </a:solidFill>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baseline="0">
                <a:solidFill>
                  <a:srgbClr val="0072C6"/>
                </a:solidFill>
                <a:latin typeface="+mj-lt"/>
                <a:ea typeface="+mj-ea"/>
                <a:cs typeface="メイリオ" pitchFamily="50" charset="-128"/>
              </a:defRPr>
            </a:lvl1pPr>
          </a:lstStyle>
          <a:p>
            <a:r>
              <a:rPr lang="en-US"/>
              <a:t>Click to edit Master title style</a:t>
            </a:r>
          </a:p>
        </p:txBody>
      </p:sp>
      <p:sp>
        <p:nvSpPr>
          <p:cNvPr id="10"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spTree>
    <p:extLst>
      <p:ext uri="{BB962C8B-B14F-4D97-AF65-F5344CB8AC3E}">
        <p14:creationId xmlns:p14="http://schemas.microsoft.com/office/powerpoint/2010/main" val="1583948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rgbClr val="333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8"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Tree>
    <p:extLst>
      <p:ext uri="{BB962C8B-B14F-4D97-AF65-F5344CB8AC3E}">
        <p14:creationId xmlns:p14="http://schemas.microsoft.com/office/powerpoint/2010/main" val="1755694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sp>
        <p:nvSpPr>
          <p:cNvPr id="9"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spTree>
    <p:extLst>
      <p:ext uri="{BB962C8B-B14F-4D97-AF65-F5344CB8AC3E}">
        <p14:creationId xmlns:p14="http://schemas.microsoft.com/office/powerpoint/2010/main" val="3748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Slide Orange">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770" y="6298311"/>
            <a:ext cx="1117454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892" eaLnBrk="0" hangingPunct="0"/>
            <a:r>
              <a:rPr lang="en-US" sz="700">
                <a:gradFill>
                  <a:gsLst>
                    <a:gs pos="0">
                      <a:srgbClr val="FFFFFF"/>
                    </a:gs>
                    <a:gs pos="100000">
                      <a:srgbClr val="FFFFFF"/>
                    </a:gs>
                  </a:gsLst>
                  <a:lin ang="5400000" scaled="0"/>
                </a:gradFill>
                <a:latin typeface="Segoe UI Light"/>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defTabSz="913892" eaLnBrk="0" hangingPunct="0"/>
            <a:r>
              <a:rPr lang="en-US" sz="700">
                <a:gradFill>
                  <a:gsLst>
                    <a:gs pos="0">
                      <a:srgbClr val="FFFFFF"/>
                    </a:gs>
                    <a:gs pos="100000">
                      <a:srgbClr val="FFFFFF"/>
                    </a:gs>
                  </a:gsLst>
                  <a:lin ang="5400000" scaled="0"/>
                </a:gradFill>
                <a:latin typeface="Segoe UI Light"/>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a:gradFill>
                  <a:gsLst>
                    <a:gs pos="0">
                      <a:srgbClr val="FFFFFF"/>
                    </a:gs>
                    <a:gs pos="100000">
                      <a:srgbClr val="FFFFFF"/>
                    </a:gs>
                  </a:gsLst>
                  <a:lin ang="5400000" scaled="0"/>
                </a:gradFill>
                <a:latin typeface="Segoe UI Light"/>
                <a:ea typeface="Segoe UI" pitchFamily="34" charset="0"/>
                <a:cs typeface="Segoe UI" pitchFamily="34" charset="0"/>
              </a:rPr>
            </a:br>
            <a:r>
              <a:rPr lang="en-US" sz="700">
                <a:gradFill>
                  <a:gsLst>
                    <a:gs pos="0">
                      <a:srgbClr val="FFFFFF"/>
                    </a:gs>
                    <a:gs pos="100000">
                      <a:srgbClr val="FFFFFF"/>
                    </a:gs>
                  </a:gsLst>
                  <a:lin ang="5400000" scaled="0"/>
                </a:gradFill>
                <a:latin typeface="Segoe UI Light"/>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3" descr="C:\Users\nodayas\Desktop\microsof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77788" y="1988841"/>
            <a:ext cx="7633100" cy="280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6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CB5904-924C-4115-ADBB-9984C8A5DF18}"/>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GB"/>
          </a:p>
        </p:txBody>
      </p:sp>
      <p:sp>
        <p:nvSpPr>
          <p:cNvPr id="3" name="字幕 2">
            <a:extLst>
              <a:ext uri="{FF2B5EF4-FFF2-40B4-BE49-F238E27FC236}">
                <a16:creationId xmlns:a16="http://schemas.microsoft.com/office/drawing/2014/main" id="{FE962C89-A6FA-4312-A75D-26B6B4793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GB"/>
          </a:p>
        </p:txBody>
      </p:sp>
      <p:sp>
        <p:nvSpPr>
          <p:cNvPr id="4" name="日付プレースホルダー 3">
            <a:extLst>
              <a:ext uri="{FF2B5EF4-FFF2-40B4-BE49-F238E27FC236}">
                <a16:creationId xmlns:a16="http://schemas.microsoft.com/office/drawing/2014/main" id="{C1BF0C5E-648C-4F78-BC73-D7DEAB6B0E54}"/>
              </a:ext>
            </a:extLst>
          </p:cNvPr>
          <p:cNvSpPr>
            <a:spLocks noGrp="1"/>
          </p:cNvSpPr>
          <p:nvPr>
            <p:ph type="dt" sz="half" idx="10"/>
          </p:nvPr>
        </p:nvSpPr>
        <p:spPr/>
        <p:txBody>
          <a:bodyPr/>
          <a:lstStyle/>
          <a:p>
            <a:fld id="{054107C7-CF56-43E3-8FC6-7CE4A9300128}" type="datetimeFigureOut">
              <a:rPr lang="en-GB" smtClean="0"/>
              <a:t>13/07/2020</a:t>
            </a:fld>
            <a:endParaRPr lang="en-GB"/>
          </a:p>
        </p:txBody>
      </p:sp>
      <p:sp>
        <p:nvSpPr>
          <p:cNvPr id="5" name="フッター プレースホルダー 4">
            <a:extLst>
              <a:ext uri="{FF2B5EF4-FFF2-40B4-BE49-F238E27FC236}">
                <a16:creationId xmlns:a16="http://schemas.microsoft.com/office/drawing/2014/main" id="{EB2EA871-ABE5-4277-BE4E-B63FB33EB499}"/>
              </a:ext>
            </a:extLst>
          </p:cNvPr>
          <p:cNvSpPr>
            <a:spLocks noGrp="1"/>
          </p:cNvSpPr>
          <p:nvPr>
            <p:ph type="ftr" sz="quarter" idx="11"/>
          </p:nvPr>
        </p:nvSpPr>
        <p:spPr/>
        <p:txBody>
          <a:bodyPr/>
          <a:lstStyle/>
          <a:p>
            <a:endParaRPr lang="en-GB"/>
          </a:p>
        </p:txBody>
      </p:sp>
      <p:sp>
        <p:nvSpPr>
          <p:cNvPr id="6" name="スライド番号プレースホルダー 5">
            <a:extLst>
              <a:ext uri="{FF2B5EF4-FFF2-40B4-BE49-F238E27FC236}">
                <a16:creationId xmlns:a16="http://schemas.microsoft.com/office/drawing/2014/main" id="{EC349FEE-3F08-4DBE-A67D-0829F1635E88}"/>
              </a:ext>
            </a:extLst>
          </p:cNvPr>
          <p:cNvSpPr>
            <a:spLocks noGrp="1"/>
          </p:cNvSpPr>
          <p:nvPr>
            <p:ph type="sldNum" sz="quarter" idx="12"/>
          </p:nvPr>
        </p:nvSpPr>
        <p:spPr/>
        <p:txBody>
          <a:bodyPr/>
          <a:lstStyle/>
          <a:p>
            <a:fld id="{916D7B93-F0E5-4A03-9A95-3291C7C28A1D}" type="slidenum">
              <a:rPr lang="en-GB" smtClean="0"/>
              <a:t>‹#›</a:t>
            </a:fld>
            <a:endParaRPr lang="en-GB"/>
          </a:p>
        </p:txBody>
      </p:sp>
    </p:spTree>
    <p:extLst>
      <p:ext uri="{BB962C8B-B14F-4D97-AF65-F5344CB8AC3E}">
        <p14:creationId xmlns:p14="http://schemas.microsoft.com/office/powerpoint/2010/main" val="63809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2DDD-A249-48A8-B0B5-A9A440002D3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2173EFC-CA58-42A4-ADEB-257FB6434D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Tree>
    <p:extLst>
      <p:ext uri="{BB962C8B-B14F-4D97-AF65-F5344CB8AC3E}">
        <p14:creationId xmlns:p14="http://schemas.microsoft.com/office/powerpoint/2010/main" val="35862893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3"/>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6" y="1447802"/>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058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75" r:id="rId4"/>
    <p:sldLayoutId id="2147483679" r:id="rId5"/>
    <p:sldLayoutId id="2147483682" r:id="rId6"/>
  </p:sldLayoutIdLst>
  <p:hf sldNum="0" hdr="0" ftr="0" dt="0"/>
  <p:txStyles>
    <p:titleStyle>
      <a:lvl1pPr algn="l" defTabSz="914363" rtl="0" eaLnBrk="1" latinLnBrk="0" hangingPunct="1">
        <a:lnSpc>
          <a:spcPct val="90000"/>
        </a:lnSpc>
        <a:spcBef>
          <a:spcPct val="0"/>
        </a:spcBef>
        <a:buNone/>
        <a:defRPr lang="en-US" sz="4000" b="0" kern="1200" cap="none" spc="-100" baseline="0" dirty="0" smtClean="0">
          <a:ln w="3175">
            <a:noFill/>
          </a:ln>
          <a:gradFill>
            <a:gsLst>
              <a:gs pos="1250">
                <a:schemeClr val="tx2"/>
              </a:gs>
              <a:gs pos="100000">
                <a:schemeClr val="tx2"/>
              </a:gs>
            </a:gsLst>
            <a:lin ang="5400000" scaled="0"/>
          </a:gradFill>
          <a:effectLst/>
          <a:latin typeface="+mj-lt"/>
          <a:ea typeface="+mj-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200" kern="1200" spc="-70" baseline="0">
          <a:solidFill>
            <a:schemeClr val="tx1"/>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000" kern="1200" spc="0" baseline="0">
          <a:solidFill>
            <a:schemeClr val="tx1"/>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800" kern="1200" spc="0" baseline="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645422"/>
      </p:ext>
    </p:extLst>
  </p:cSld>
  <p:clrMap bg1="lt1" tx1="dk1" bg2="lt2" tx2="dk2" accent1="accent1" accent2="accent2" accent3="accent3" accent4="accent4" accent5="accent5" accent6="accent6" hlink="hlink" folHlink="folHlink"/>
  <p:sldLayoutIdLst>
    <p:sldLayoutId id="2147483977" r:id="rId1"/>
  </p:sldLayoutIdLst>
  <p:transition>
    <p:fade/>
  </p:transition>
  <p:txStyles>
    <p:titleStyle>
      <a:lvl1pPr algn="l" defTabSz="914367" rtl="0" eaLnBrk="1" latinLnBrk="0" hangingPunct="1">
        <a:lnSpc>
          <a:spcPct val="90000"/>
        </a:lnSpc>
        <a:spcBef>
          <a:spcPct val="0"/>
        </a:spcBef>
        <a:buNone/>
        <a:defRPr lang="en-US" sz="3137" b="0" kern="1200" cap="none" spc="-147"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4.wmf"/><Relationship Id="rId5" Type="http://schemas.openxmlformats.org/officeDocument/2006/relationships/oleObject" Target="../embeddings/oleObject1.bin"/><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hyperlink" Target="https://powerapps.microsoft.com/ja-jp/" TargetMode="External"/><Relationship Id="rId7"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2.wmf"/></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hyperlink" Target="https://preview.flow.microsoft.com/ja-jp/" TargetMode="External"/><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docs.microsoft.com/ja-jp/flow/modern-approvals" TargetMode="External"/><Relationship Id="rId7"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svg"/></Relationships>
</file>

<file path=ppt/slides/_rels/slide3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3" Type="http://schemas.openxmlformats.org/officeDocument/2006/relationships/hyperlink" Target="https://adaptivecards.io/designer/" TargetMode="External"/><Relationship Id="rId7" Type="http://schemas.openxmlformats.org/officeDocument/2006/relationships/image" Target="../media/image102.sv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9.png"/><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FF"/>
        </a:solidFill>
        <a:effectLst/>
      </p:bgPr>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F167896B-1828-4E73-BBA9-117F4413B193}"/>
              </a:ext>
            </a:extLst>
          </p:cNvPr>
          <p:cNvSpPr>
            <a:spLocks noGrp="1"/>
          </p:cNvSpPr>
          <p:nvPr>
            <p:ph type="body" sz="quarter" idx="12"/>
          </p:nvPr>
        </p:nvSpPr>
        <p:spPr>
          <a:xfrm>
            <a:off x="535434" y="4319123"/>
            <a:ext cx="10240454" cy="498598"/>
          </a:xfrm>
        </p:spPr>
        <p:txBody>
          <a:bodyPr/>
          <a:lstStyle/>
          <a:p>
            <a:r>
              <a:rPr lang="en-GB" sz="3200">
                <a:latin typeface="Yu Gothic Medium" panose="020B0500000000000000" pitchFamily="34" charset="-128"/>
                <a:ea typeface="Yu Gothic Medium" panose="020B0500000000000000" pitchFamily="34" charset="-128"/>
              </a:rPr>
              <a:t>2020 </a:t>
            </a:r>
            <a:r>
              <a:rPr lang="ja-JP" altLang="en-US" sz="3200">
                <a:latin typeface="Yu Gothic Medium" panose="020B0500000000000000" pitchFamily="34" charset="-128"/>
                <a:ea typeface="Yu Gothic Medium" panose="020B0500000000000000" pitchFamily="34" charset="-128"/>
              </a:rPr>
              <a:t>年 </a:t>
            </a:r>
            <a:r>
              <a:rPr lang="en-GB" altLang="ja-JP" sz="3200">
                <a:latin typeface="Yu Gothic Medium" panose="020B0500000000000000" pitchFamily="34" charset="-128"/>
                <a:ea typeface="Yu Gothic Medium" panose="020B0500000000000000" pitchFamily="34" charset="-128"/>
              </a:rPr>
              <a:t>6 </a:t>
            </a:r>
            <a:r>
              <a:rPr lang="ja-JP" altLang="en-US" sz="3200">
                <a:latin typeface="Yu Gothic Medium" panose="020B0500000000000000" pitchFamily="34" charset="-128"/>
                <a:ea typeface="Yu Gothic Medium" panose="020B0500000000000000" pitchFamily="34" charset="-128"/>
              </a:rPr>
              <a:t>月 </a:t>
            </a:r>
            <a:r>
              <a:rPr lang="en-US" altLang="ja-JP" sz="3200">
                <a:latin typeface="Yu Gothic Medium" panose="020B0500000000000000" pitchFamily="34" charset="-128"/>
                <a:ea typeface="Yu Gothic Medium" panose="020B0500000000000000" pitchFamily="34" charset="-128"/>
              </a:rPr>
              <a:t>25</a:t>
            </a:r>
            <a:r>
              <a:rPr lang="ja-JP" altLang="en-US" sz="3200">
                <a:latin typeface="Yu Gothic Medium" panose="020B0500000000000000" pitchFamily="34" charset="-128"/>
                <a:ea typeface="Yu Gothic Medium" panose="020B0500000000000000" pitchFamily="34" charset="-128"/>
              </a:rPr>
              <a:t>日</a:t>
            </a:r>
            <a:endParaRPr lang="en-GB" altLang="ja-JP" sz="3200">
              <a:latin typeface="Yu Gothic Medium" panose="020B0500000000000000" pitchFamily="34" charset="-128"/>
              <a:ea typeface="Yu Gothic Medium" panose="020B0500000000000000" pitchFamily="34" charset="-128"/>
            </a:endParaRPr>
          </a:p>
          <a:p>
            <a:r>
              <a:rPr lang="ja-JP" altLang="en-US" sz="3200">
                <a:latin typeface="Yu Gothic Medium" panose="020B0500000000000000" pitchFamily="34" charset="-128"/>
                <a:ea typeface="Yu Gothic Medium" panose="020B0500000000000000" pitchFamily="34" charset="-128"/>
              </a:rPr>
              <a:t>日本マイクロソフト</a:t>
            </a:r>
            <a:endParaRPr lang="en-GB" sz="3200">
              <a:latin typeface="Yu Gothic Medium" panose="020B0500000000000000" pitchFamily="34" charset="-128"/>
              <a:ea typeface="Yu Gothic Medium" panose="020B0500000000000000" pitchFamily="34" charset="-128"/>
            </a:endParaRPr>
          </a:p>
        </p:txBody>
      </p:sp>
      <p:sp>
        <p:nvSpPr>
          <p:cNvPr id="2" name="タイトル 1">
            <a:extLst>
              <a:ext uri="{FF2B5EF4-FFF2-40B4-BE49-F238E27FC236}">
                <a16:creationId xmlns:a16="http://schemas.microsoft.com/office/drawing/2014/main" id="{7DBEF503-47B2-4E4D-84A2-7FBA245E0D80}"/>
              </a:ext>
            </a:extLst>
          </p:cNvPr>
          <p:cNvSpPr>
            <a:spLocks noGrp="1"/>
          </p:cNvSpPr>
          <p:nvPr>
            <p:ph type="title"/>
          </p:nvPr>
        </p:nvSpPr>
        <p:spPr>
          <a:xfrm>
            <a:off x="357314" y="1624269"/>
            <a:ext cx="11477371" cy="997196"/>
          </a:xfrm>
        </p:spPr>
        <p:txBody>
          <a:bodyPr/>
          <a:lstStyle/>
          <a:p>
            <a:r>
              <a:rPr lang="en-US" altLang="ja-JP">
                <a:latin typeface="Yu Gothic Medium" panose="020B0500000000000000" pitchFamily="34" charset="-128"/>
                <a:ea typeface="Yu Gothic Medium" panose="020B0500000000000000" pitchFamily="34" charset="-128"/>
              </a:rPr>
              <a:t>PowerApps + </a:t>
            </a:r>
            <a:r>
              <a:rPr lang="en-US" altLang="ja-JP" err="1">
                <a:latin typeface="Yu Gothic Medium" panose="020B0500000000000000" pitchFamily="34" charset="-128"/>
                <a:ea typeface="Yu Gothic Medium" panose="020B0500000000000000" pitchFamily="34" charset="-128"/>
              </a:rPr>
              <a:t>PowerAutomate</a:t>
            </a:r>
            <a:r>
              <a:rPr lang="en-US" altLang="ja-JP">
                <a:latin typeface="Yu Gothic Medium" panose="020B0500000000000000" pitchFamily="34" charset="-128"/>
                <a:ea typeface="Yu Gothic Medium" panose="020B0500000000000000" pitchFamily="34" charset="-128"/>
              </a:rPr>
              <a:t> </a:t>
            </a:r>
            <a:r>
              <a:rPr lang="ja-JP" altLang="en-US">
                <a:latin typeface="Yu Gothic Medium" panose="020B0500000000000000" pitchFamily="34" charset="-128"/>
                <a:ea typeface="Yu Gothic Medium" panose="020B0500000000000000" pitchFamily="34" charset="-128"/>
              </a:rPr>
              <a:t>で</a:t>
            </a:r>
            <a:br>
              <a:rPr lang="en-US" altLang="ja-JP" sz="6000">
                <a:latin typeface="Yu Gothic Medium" panose="020B0500000000000000" pitchFamily="34" charset="-128"/>
                <a:ea typeface="Yu Gothic Medium" panose="020B0500000000000000" pitchFamily="34" charset="-128"/>
              </a:rPr>
            </a:br>
            <a:r>
              <a:rPr lang="en-US" altLang="ja-JP">
                <a:latin typeface="Yu Gothic Medium" panose="020B0500000000000000" pitchFamily="34" charset="-128"/>
                <a:ea typeface="Yu Gothic Medium" panose="020B0500000000000000" pitchFamily="34" charset="-128"/>
              </a:rPr>
              <a:t>Teams</a:t>
            </a:r>
            <a:r>
              <a:rPr lang="ja-JP" altLang="en-US">
                <a:latin typeface="Yu Gothic Medium" panose="020B0500000000000000" pitchFamily="34" charset="-128"/>
                <a:ea typeface="Yu Gothic Medium" panose="020B0500000000000000" pitchFamily="34" charset="-128"/>
              </a:rPr>
              <a:t> 活用例ご紹介</a:t>
            </a:r>
            <a:br>
              <a:rPr lang="en-GB" altLang="ja-JP" sz="5400">
                <a:latin typeface="Yu Gothic Medium" panose="020B0500000000000000" pitchFamily="34" charset="-128"/>
                <a:ea typeface="Yu Gothic Medium" panose="020B0500000000000000" pitchFamily="34" charset="-128"/>
              </a:rPr>
            </a:br>
            <a:r>
              <a:rPr lang="ja-JP" altLang="en-US" sz="3600">
                <a:ea typeface="Yu Gothic Medium" panose="020B0500000000000000" pitchFamily="34" charset="-128"/>
              </a:rPr>
              <a:t>ペーパーレス申請アプリ テンプレート</a:t>
            </a:r>
            <a:endParaRPr lang="en-GB">
              <a:ea typeface="Yu Gothic Medium" panose="020B0500000000000000" pitchFamily="34" charset="-128"/>
            </a:endParaRPr>
          </a:p>
        </p:txBody>
      </p:sp>
    </p:spTree>
    <p:extLst>
      <p:ext uri="{BB962C8B-B14F-4D97-AF65-F5344CB8AC3E}">
        <p14:creationId xmlns:p14="http://schemas.microsoft.com/office/powerpoint/2010/main" val="3602198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endParaRPr lang="en-GB" altLang="ja-JP"/>
          </a:p>
          <a:p>
            <a:r>
              <a:rPr lang="ja-JP" altLang="en-US"/>
              <a:t>テンプレート適用方法</a:t>
            </a:r>
            <a:endParaRPr lang="en-GB" altLang="ja-JP"/>
          </a:p>
        </p:txBody>
      </p:sp>
    </p:spTree>
    <p:extLst>
      <p:ext uri="{BB962C8B-B14F-4D97-AF65-F5344CB8AC3E}">
        <p14:creationId xmlns:p14="http://schemas.microsoft.com/office/powerpoint/2010/main" val="399157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17779FE6-E895-4AF5-B525-E2F229CD19E0}"/>
              </a:ext>
            </a:extLst>
          </p:cNvPr>
          <p:cNvPicPr>
            <a:picLocks noChangeAspect="1"/>
          </p:cNvPicPr>
          <p:nvPr/>
        </p:nvPicPr>
        <p:blipFill rotWithShape="1">
          <a:blip r:embed="rId3"/>
          <a:srcRect t="15129" r="54649"/>
          <a:stretch/>
        </p:blipFill>
        <p:spPr>
          <a:xfrm>
            <a:off x="3955328" y="1382518"/>
            <a:ext cx="3560662" cy="2151735"/>
          </a:xfrm>
          <a:prstGeom prst="rect">
            <a:avLst/>
          </a:prstGeom>
          <a:ln>
            <a:solidFill>
              <a:schemeClr val="tx1"/>
            </a:solidFill>
          </a:ln>
        </p:spPr>
      </p:pic>
      <p:grpSp>
        <p:nvGrpSpPr>
          <p:cNvPr id="19" name="グループ化 18">
            <a:extLst>
              <a:ext uri="{FF2B5EF4-FFF2-40B4-BE49-F238E27FC236}">
                <a16:creationId xmlns:a16="http://schemas.microsoft.com/office/drawing/2014/main" id="{21F4658C-D404-46F8-8A0B-AC747740E07E}"/>
              </a:ext>
            </a:extLst>
          </p:cNvPr>
          <p:cNvGrpSpPr/>
          <p:nvPr/>
        </p:nvGrpSpPr>
        <p:grpSpPr>
          <a:xfrm>
            <a:off x="606027" y="2995886"/>
            <a:ext cx="10339063" cy="2782014"/>
            <a:chOff x="606028" y="3128597"/>
            <a:chExt cx="8537972" cy="2419549"/>
          </a:xfrm>
          <a:solidFill>
            <a:srgbClr val="1179FC"/>
          </a:solidFill>
        </p:grpSpPr>
        <p:sp>
          <p:nvSpPr>
            <p:cNvPr id="15" name="矢印: 右 14">
              <a:extLst>
                <a:ext uri="{FF2B5EF4-FFF2-40B4-BE49-F238E27FC236}">
                  <a16:creationId xmlns:a16="http://schemas.microsoft.com/office/drawing/2014/main" id="{AF516F39-2D72-4D37-91D2-96DCF05AC41C}"/>
                </a:ext>
              </a:extLst>
            </p:cNvPr>
            <p:cNvSpPr/>
            <p:nvPr/>
          </p:nvSpPr>
          <p:spPr bwMode="auto">
            <a:xfrm>
              <a:off x="606028" y="5205984"/>
              <a:ext cx="746427" cy="342162"/>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16" name="正方形/長方形 15">
              <a:extLst>
                <a:ext uri="{FF2B5EF4-FFF2-40B4-BE49-F238E27FC236}">
                  <a16:creationId xmlns:a16="http://schemas.microsoft.com/office/drawing/2014/main" id="{55DC42C0-1803-40B1-83A9-F6350EDBE54A}"/>
                </a:ext>
              </a:extLst>
            </p:cNvPr>
            <p:cNvSpPr/>
            <p:nvPr/>
          </p:nvSpPr>
          <p:spPr bwMode="auto">
            <a:xfrm>
              <a:off x="606028" y="3715109"/>
              <a:ext cx="187602" cy="17310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17" name="正方形/長方形 16">
              <a:extLst>
                <a:ext uri="{FF2B5EF4-FFF2-40B4-BE49-F238E27FC236}">
                  <a16:creationId xmlns:a16="http://schemas.microsoft.com/office/drawing/2014/main" id="{EF02B8BA-7E0F-4FF6-B552-E10C938F886A}"/>
                </a:ext>
              </a:extLst>
            </p:cNvPr>
            <p:cNvSpPr/>
            <p:nvPr/>
          </p:nvSpPr>
          <p:spPr bwMode="auto">
            <a:xfrm rot="5400000">
              <a:off x="4825045" y="-424416"/>
              <a:ext cx="179430" cy="84584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18" name="正方形/長方形 17">
              <a:extLst>
                <a:ext uri="{FF2B5EF4-FFF2-40B4-BE49-F238E27FC236}">
                  <a16:creationId xmlns:a16="http://schemas.microsoft.com/office/drawing/2014/main" id="{CC48E6E5-22C4-41BE-9199-3FE5771AE749}"/>
                </a:ext>
              </a:extLst>
            </p:cNvPr>
            <p:cNvSpPr/>
            <p:nvPr/>
          </p:nvSpPr>
          <p:spPr bwMode="auto">
            <a:xfrm>
              <a:off x="8956398" y="3128597"/>
              <a:ext cx="187602" cy="7659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grpSp>
      <p:sp>
        <p:nvSpPr>
          <p:cNvPr id="14" name="矢印: 右 13">
            <a:extLst>
              <a:ext uri="{FF2B5EF4-FFF2-40B4-BE49-F238E27FC236}">
                <a16:creationId xmlns:a16="http://schemas.microsoft.com/office/drawing/2014/main" id="{5B882A3F-35CB-4C2B-8044-23B43336B91F}"/>
              </a:ext>
            </a:extLst>
          </p:cNvPr>
          <p:cNvSpPr/>
          <p:nvPr/>
        </p:nvSpPr>
        <p:spPr bwMode="auto">
          <a:xfrm>
            <a:off x="2735109" y="1999882"/>
            <a:ext cx="1135902" cy="342162"/>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8" name="タイトル 2">
            <a:extLst>
              <a:ext uri="{FF2B5EF4-FFF2-40B4-BE49-F238E27FC236}">
                <a16:creationId xmlns:a16="http://schemas.microsoft.com/office/drawing/2014/main" id="{7704362E-7CAE-4DCB-B54D-0F787E63F736}"/>
              </a:ext>
            </a:extLst>
          </p:cNvPr>
          <p:cNvSpPr>
            <a:spLocks noGrp="1"/>
          </p:cNvSpPr>
          <p:nvPr>
            <p:ph type="title"/>
          </p:nvPr>
        </p:nvSpPr>
        <p:spPr/>
        <p:txBody>
          <a:bodyPr/>
          <a:lstStyle/>
          <a:p>
            <a:r>
              <a:rPr lang="en-GB" altLang="ja-JP">
                <a:solidFill>
                  <a:schemeClr val="tx1"/>
                </a:solidFill>
              </a:rPr>
              <a:t>Office 365 </a:t>
            </a:r>
            <a:r>
              <a:rPr lang="ja-JP" altLang="en-US">
                <a:solidFill>
                  <a:schemeClr val="tx1"/>
                </a:solidFill>
              </a:rPr>
              <a:t>を使った 貸出し申請のながれ</a:t>
            </a:r>
            <a:endParaRPr lang="en-GB">
              <a:solidFill>
                <a:schemeClr val="tx1"/>
              </a:solidFill>
            </a:endParaRPr>
          </a:p>
        </p:txBody>
      </p:sp>
      <p:sp>
        <p:nvSpPr>
          <p:cNvPr id="9" name="テキスト ボックス 8">
            <a:extLst>
              <a:ext uri="{FF2B5EF4-FFF2-40B4-BE49-F238E27FC236}">
                <a16:creationId xmlns:a16="http://schemas.microsoft.com/office/drawing/2014/main" id="{EC6ACB4B-5750-4EA6-8255-410332A2B48E}"/>
              </a:ext>
            </a:extLst>
          </p:cNvPr>
          <p:cNvSpPr txBox="1"/>
          <p:nvPr/>
        </p:nvSpPr>
        <p:spPr>
          <a:xfrm>
            <a:off x="10427267" y="1580613"/>
            <a:ext cx="1358311" cy="1180699"/>
          </a:xfrm>
          <a:prstGeom prst="rect">
            <a:avLst/>
          </a:prstGeom>
          <a:noFill/>
        </p:spPr>
        <p:txBody>
          <a:bodyPr wrap="none" lIns="36000" tIns="36000" rIns="36000" bIns="36000" rtlCol="0">
            <a:spAutoFit/>
          </a:bodyPr>
          <a:lstStyle/>
          <a:p>
            <a:pPr algn="ctr"/>
            <a:r>
              <a:rPr lang="ja-JP" altLang="en-US" sz="2400" b="1" spc="-70">
                <a:solidFill>
                  <a:srgbClr val="107C41"/>
                </a:solidFill>
                <a:latin typeface="+mn-ea"/>
              </a:rPr>
              <a:t>担当チーム</a:t>
            </a:r>
            <a:endParaRPr lang="en-US" altLang="ja-JP" sz="2400" b="1" spc="-70">
              <a:solidFill>
                <a:srgbClr val="107C41"/>
              </a:solidFill>
              <a:latin typeface="+mn-ea"/>
            </a:endParaRPr>
          </a:p>
          <a:p>
            <a:pPr algn="ctr"/>
            <a:r>
              <a:rPr lang="ja-JP" altLang="en-US" sz="2400" b="1" spc="-70">
                <a:solidFill>
                  <a:srgbClr val="107C41"/>
                </a:solidFill>
                <a:latin typeface="+mn-ea"/>
                <a:ea typeface="+mn-ea"/>
              </a:rPr>
              <a:t>承認タスク</a:t>
            </a:r>
            <a:endParaRPr lang="en-US" altLang="ja-JP" sz="2400" b="1" spc="-70">
              <a:solidFill>
                <a:srgbClr val="107C41"/>
              </a:solidFill>
              <a:latin typeface="+mn-ea"/>
              <a:ea typeface="+mn-ea"/>
            </a:endParaRPr>
          </a:p>
          <a:p>
            <a:pPr algn="ctr"/>
            <a:r>
              <a:rPr lang="ja-JP" altLang="en-US" sz="2400" b="1" spc="-70">
                <a:solidFill>
                  <a:srgbClr val="107C41"/>
                </a:solidFill>
                <a:latin typeface="+mn-ea"/>
                <a:ea typeface="+mn-ea"/>
              </a:rPr>
              <a:t>追加</a:t>
            </a:r>
            <a:endParaRPr lang="en-GB" sz="2400" b="1" spc="-70">
              <a:solidFill>
                <a:srgbClr val="107C41"/>
              </a:solidFill>
              <a:latin typeface="+mn-ea"/>
              <a:ea typeface="+mn-ea"/>
            </a:endParaRPr>
          </a:p>
        </p:txBody>
      </p:sp>
      <p:sp>
        <p:nvSpPr>
          <p:cNvPr id="35" name="矢印: 右 34">
            <a:extLst>
              <a:ext uri="{FF2B5EF4-FFF2-40B4-BE49-F238E27FC236}">
                <a16:creationId xmlns:a16="http://schemas.microsoft.com/office/drawing/2014/main" id="{33A94B16-41B6-40F6-99E9-E3AE566F8DB9}"/>
              </a:ext>
            </a:extLst>
          </p:cNvPr>
          <p:cNvSpPr/>
          <p:nvPr/>
        </p:nvSpPr>
        <p:spPr bwMode="auto">
          <a:xfrm>
            <a:off x="3764530" y="5399692"/>
            <a:ext cx="747802" cy="393420"/>
          </a:xfrm>
          <a:prstGeom prst="rightArrow">
            <a:avLst/>
          </a:prstGeom>
          <a:solidFill>
            <a:srgbClr val="1179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39" name="矢印: 右 38">
            <a:extLst>
              <a:ext uri="{FF2B5EF4-FFF2-40B4-BE49-F238E27FC236}">
                <a16:creationId xmlns:a16="http://schemas.microsoft.com/office/drawing/2014/main" id="{0F094AA4-6FA7-4A1B-B736-F05BB4C00453}"/>
              </a:ext>
            </a:extLst>
          </p:cNvPr>
          <p:cNvSpPr/>
          <p:nvPr/>
        </p:nvSpPr>
        <p:spPr bwMode="auto">
          <a:xfrm>
            <a:off x="9967406" y="2034077"/>
            <a:ext cx="399718" cy="342162"/>
          </a:xfrm>
          <a:prstGeom prst="rightArrow">
            <a:avLst/>
          </a:prstGeom>
          <a:solidFill>
            <a:srgbClr val="1179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40" name="テキスト ボックス 39">
            <a:extLst>
              <a:ext uri="{FF2B5EF4-FFF2-40B4-BE49-F238E27FC236}">
                <a16:creationId xmlns:a16="http://schemas.microsoft.com/office/drawing/2014/main" id="{46A05E55-6556-4AE5-86AD-89BA039B0D6A}"/>
              </a:ext>
            </a:extLst>
          </p:cNvPr>
          <p:cNvSpPr txBox="1"/>
          <p:nvPr/>
        </p:nvSpPr>
        <p:spPr>
          <a:xfrm>
            <a:off x="1869675" y="3990813"/>
            <a:ext cx="1385563" cy="442035"/>
          </a:xfrm>
          <a:prstGeom prst="rect">
            <a:avLst/>
          </a:prstGeom>
          <a:noFill/>
        </p:spPr>
        <p:txBody>
          <a:bodyPr wrap="none" lIns="36000" tIns="36000" rIns="36000" bIns="36000" rtlCol="0">
            <a:spAutoFit/>
          </a:bodyPr>
          <a:lstStyle/>
          <a:p>
            <a:pPr algn="ctr"/>
            <a:r>
              <a:rPr lang="ja-JP" altLang="en-US" sz="2400" b="1" spc="-70">
                <a:solidFill>
                  <a:srgbClr val="5B5DA3"/>
                </a:solidFill>
                <a:latin typeface="+mn-ea"/>
              </a:rPr>
              <a:t>承認</a:t>
            </a:r>
            <a:r>
              <a:rPr lang="en-GB" altLang="ja-JP" sz="2400" b="1" spc="-70">
                <a:solidFill>
                  <a:srgbClr val="5B5DA3"/>
                </a:solidFill>
                <a:latin typeface="+mn-ea"/>
              </a:rPr>
              <a:t>/</a:t>
            </a:r>
            <a:r>
              <a:rPr lang="ja-JP" altLang="en-US" sz="2400" b="1" spc="-70">
                <a:solidFill>
                  <a:srgbClr val="5B5DA3"/>
                </a:solidFill>
                <a:latin typeface="+mn-ea"/>
              </a:rPr>
              <a:t>却下</a:t>
            </a:r>
            <a:endParaRPr lang="en-GB" sz="2400" b="1" spc="-70">
              <a:solidFill>
                <a:srgbClr val="5B5DA3"/>
              </a:solidFill>
              <a:latin typeface="+mn-ea"/>
              <a:ea typeface="+mn-ea"/>
            </a:endParaRPr>
          </a:p>
        </p:txBody>
      </p:sp>
      <p:sp>
        <p:nvSpPr>
          <p:cNvPr id="42" name="テキスト ボックス 41">
            <a:extLst>
              <a:ext uri="{FF2B5EF4-FFF2-40B4-BE49-F238E27FC236}">
                <a16:creationId xmlns:a16="http://schemas.microsoft.com/office/drawing/2014/main" id="{AA9687FA-90AD-4793-80BE-500CF7B2D6B5}"/>
              </a:ext>
            </a:extLst>
          </p:cNvPr>
          <p:cNvSpPr txBox="1"/>
          <p:nvPr/>
        </p:nvSpPr>
        <p:spPr>
          <a:xfrm>
            <a:off x="1611612" y="897485"/>
            <a:ext cx="670303" cy="442035"/>
          </a:xfrm>
          <a:prstGeom prst="rect">
            <a:avLst/>
          </a:prstGeom>
          <a:solidFill>
            <a:schemeClr val="bg1"/>
          </a:solidFill>
        </p:spPr>
        <p:txBody>
          <a:bodyPr wrap="none" lIns="36000" tIns="36000" rIns="36000" bIns="36000" rtlCol="0">
            <a:spAutoFit/>
          </a:bodyPr>
          <a:lstStyle/>
          <a:p>
            <a:pPr algn="ctr"/>
            <a:r>
              <a:rPr lang="ja-JP" altLang="en-US" sz="2400" b="1" spc="-70">
                <a:solidFill>
                  <a:srgbClr val="5C005C"/>
                </a:solidFill>
                <a:latin typeface="+mn-ea"/>
              </a:rPr>
              <a:t>申請</a:t>
            </a:r>
            <a:endParaRPr lang="en-GB" sz="2400" b="1" spc="-70">
              <a:solidFill>
                <a:srgbClr val="5C005C"/>
              </a:solidFill>
              <a:latin typeface="+mn-ea"/>
            </a:endParaRPr>
          </a:p>
        </p:txBody>
      </p:sp>
      <p:sp>
        <p:nvSpPr>
          <p:cNvPr id="43" name="テキスト ボックス 42">
            <a:extLst>
              <a:ext uri="{FF2B5EF4-FFF2-40B4-BE49-F238E27FC236}">
                <a16:creationId xmlns:a16="http://schemas.microsoft.com/office/drawing/2014/main" id="{1CD534DA-6F6E-4F34-951A-4C49475EA2C8}"/>
              </a:ext>
            </a:extLst>
          </p:cNvPr>
          <p:cNvSpPr txBox="1"/>
          <p:nvPr/>
        </p:nvSpPr>
        <p:spPr>
          <a:xfrm>
            <a:off x="4796785" y="953526"/>
            <a:ext cx="2164301" cy="442035"/>
          </a:xfrm>
          <a:prstGeom prst="rect">
            <a:avLst/>
          </a:prstGeom>
          <a:noFill/>
        </p:spPr>
        <p:txBody>
          <a:bodyPr wrap="none" lIns="36000" tIns="36000" rIns="36000" bIns="36000" rtlCol="0">
            <a:spAutoFit/>
          </a:bodyPr>
          <a:lstStyle/>
          <a:p>
            <a:pPr algn="ctr"/>
            <a:r>
              <a:rPr lang="ja-JP" altLang="en-US" sz="2400" b="1" spc="-70">
                <a:solidFill>
                  <a:srgbClr val="037579"/>
                </a:solidFill>
                <a:latin typeface="+mn-ea"/>
              </a:rPr>
              <a:t>申請情報の保存</a:t>
            </a:r>
            <a:endParaRPr lang="en-GB" sz="2400" b="1" spc="-70">
              <a:solidFill>
                <a:srgbClr val="037579"/>
              </a:solidFill>
              <a:latin typeface="+mn-ea"/>
            </a:endParaRPr>
          </a:p>
        </p:txBody>
      </p:sp>
      <p:pic>
        <p:nvPicPr>
          <p:cNvPr id="23" name="図 22">
            <a:extLst>
              <a:ext uri="{FF2B5EF4-FFF2-40B4-BE49-F238E27FC236}">
                <a16:creationId xmlns:a16="http://schemas.microsoft.com/office/drawing/2014/main" id="{899F1431-640E-49A1-9317-F026BF133BB8}"/>
              </a:ext>
            </a:extLst>
          </p:cNvPr>
          <p:cNvPicPr>
            <a:picLocks noChangeAspect="1"/>
          </p:cNvPicPr>
          <p:nvPr/>
        </p:nvPicPr>
        <p:blipFill>
          <a:blip r:embed="rId4"/>
          <a:stretch>
            <a:fillRect/>
          </a:stretch>
        </p:blipFill>
        <p:spPr>
          <a:xfrm>
            <a:off x="1434396" y="1333199"/>
            <a:ext cx="1216396" cy="2163291"/>
          </a:xfrm>
          <a:prstGeom prst="rect">
            <a:avLst/>
          </a:prstGeom>
          <a:ln>
            <a:solidFill>
              <a:schemeClr val="tx1"/>
            </a:solidFill>
          </a:ln>
        </p:spPr>
      </p:pic>
      <p:pic>
        <p:nvPicPr>
          <p:cNvPr id="25" name="Picture 2" descr="See the source image">
            <a:extLst>
              <a:ext uri="{FF2B5EF4-FFF2-40B4-BE49-F238E27FC236}">
                <a16:creationId xmlns:a16="http://schemas.microsoft.com/office/drawing/2014/main" id="{10E73748-C2F0-40F7-8407-D49543CB65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22" y="1033978"/>
            <a:ext cx="1103491" cy="829521"/>
          </a:xfrm>
          <a:prstGeom prst="rect">
            <a:avLst/>
          </a:prstGeom>
          <a:noFill/>
          <a:extLst>
            <a:ext uri="{909E8E84-426E-40DD-AFC4-6F175D3DCCD1}">
              <a14:hiddenFill xmlns:a14="http://schemas.microsoft.com/office/drawing/2010/main">
                <a:solidFill>
                  <a:srgbClr val="FFFFFF"/>
                </a:solidFill>
              </a14:hiddenFill>
            </a:ext>
          </a:extLst>
        </p:spPr>
      </p:pic>
      <p:pic>
        <p:nvPicPr>
          <p:cNvPr id="50" name="図 49" descr="記号 が含まれている画像&#10;&#10;自動的に生成された説明">
            <a:extLst>
              <a:ext uri="{FF2B5EF4-FFF2-40B4-BE49-F238E27FC236}">
                <a16:creationId xmlns:a16="http://schemas.microsoft.com/office/drawing/2014/main" id="{11A38969-79EA-40C0-AA9A-C2504C24EE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354" y="576529"/>
            <a:ext cx="1418822" cy="1418822"/>
          </a:xfrm>
          <a:prstGeom prst="rect">
            <a:avLst/>
          </a:prstGeom>
        </p:spPr>
      </p:pic>
      <p:pic>
        <p:nvPicPr>
          <p:cNvPr id="54" name="Picture 2" descr="See the source image">
            <a:extLst>
              <a:ext uri="{FF2B5EF4-FFF2-40B4-BE49-F238E27FC236}">
                <a16:creationId xmlns:a16="http://schemas.microsoft.com/office/drawing/2014/main" id="{86DBDD43-2C85-4E2A-B6A1-7659ED43D0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4597" y="1612280"/>
            <a:ext cx="440471" cy="440471"/>
          </a:xfrm>
          <a:prstGeom prst="rect">
            <a:avLst/>
          </a:prstGeom>
          <a:noFill/>
          <a:extLst>
            <a:ext uri="{909E8E84-426E-40DD-AFC4-6F175D3DCCD1}">
              <a14:hiddenFill xmlns:a14="http://schemas.microsoft.com/office/drawing/2010/main">
                <a:solidFill>
                  <a:srgbClr val="FFFFFF"/>
                </a:solidFill>
              </a14:hiddenFill>
            </a:ext>
          </a:extLst>
        </p:spPr>
      </p:pic>
      <p:pic>
        <p:nvPicPr>
          <p:cNvPr id="56" name="図 55">
            <a:extLst>
              <a:ext uri="{FF2B5EF4-FFF2-40B4-BE49-F238E27FC236}">
                <a16:creationId xmlns:a16="http://schemas.microsoft.com/office/drawing/2014/main" id="{EF2C8945-4E06-4A3D-B2BE-66DDEE809D60}"/>
              </a:ext>
            </a:extLst>
          </p:cNvPr>
          <p:cNvPicPr>
            <a:picLocks noChangeAspect="1"/>
          </p:cNvPicPr>
          <p:nvPr/>
        </p:nvPicPr>
        <p:blipFill rotWithShape="1">
          <a:blip r:embed="rId8"/>
          <a:srcRect b="6369"/>
          <a:stretch/>
        </p:blipFill>
        <p:spPr>
          <a:xfrm>
            <a:off x="1583394" y="4432848"/>
            <a:ext cx="2108331" cy="2237268"/>
          </a:xfrm>
          <a:prstGeom prst="rect">
            <a:avLst/>
          </a:prstGeom>
          <a:ln>
            <a:solidFill>
              <a:schemeClr val="tx1"/>
            </a:solidFill>
          </a:ln>
        </p:spPr>
      </p:pic>
      <p:pic>
        <p:nvPicPr>
          <p:cNvPr id="58" name="図 57">
            <a:extLst>
              <a:ext uri="{FF2B5EF4-FFF2-40B4-BE49-F238E27FC236}">
                <a16:creationId xmlns:a16="http://schemas.microsoft.com/office/drawing/2014/main" id="{2A9C1CC7-A4D7-4F28-9ECF-B0566FBAA926}"/>
              </a:ext>
            </a:extLst>
          </p:cNvPr>
          <p:cNvPicPr>
            <a:picLocks noChangeAspect="1"/>
          </p:cNvPicPr>
          <p:nvPr/>
        </p:nvPicPr>
        <p:blipFill rotWithShape="1">
          <a:blip r:embed="rId9"/>
          <a:srcRect t="10529" b="10624"/>
          <a:stretch/>
        </p:blipFill>
        <p:spPr>
          <a:xfrm>
            <a:off x="10652805" y="860828"/>
            <a:ext cx="859140" cy="786892"/>
          </a:xfrm>
          <a:prstGeom prst="rect">
            <a:avLst/>
          </a:prstGeom>
        </p:spPr>
      </p:pic>
      <p:sp>
        <p:nvSpPr>
          <p:cNvPr id="60" name="矢印: 右 59">
            <a:extLst>
              <a:ext uri="{FF2B5EF4-FFF2-40B4-BE49-F238E27FC236}">
                <a16:creationId xmlns:a16="http://schemas.microsoft.com/office/drawing/2014/main" id="{91E66EE0-18B3-42C2-98F2-8A9C5F17E6A9}"/>
              </a:ext>
            </a:extLst>
          </p:cNvPr>
          <p:cNvSpPr/>
          <p:nvPr/>
        </p:nvSpPr>
        <p:spPr bwMode="auto">
          <a:xfrm>
            <a:off x="7578085" y="2052752"/>
            <a:ext cx="861908" cy="342162"/>
          </a:xfrm>
          <a:prstGeom prst="rightArrow">
            <a:avLst/>
          </a:prstGeom>
          <a:solidFill>
            <a:srgbClr val="1179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pic>
        <p:nvPicPr>
          <p:cNvPr id="62" name="図 61">
            <a:extLst>
              <a:ext uri="{FF2B5EF4-FFF2-40B4-BE49-F238E27FC236}">
                <a16:creationId xmlns:a16="http://schemas.microsoft.com/office/drawing/2014/main" id="{BB1141FA-39C5-4161-AB9D-818C79B730F4}"/>
              </a:ext>
            </a:extLst>
          </p:cNvPr>
          <p:cNvPicPr>
            <a:picLocks noChangeAspect="1"/>
          </p:cNvPicPr>
          <p:nvPr/>
        </p:nvPicPr>
        <p:blipFill rotWithShape="1">
          <a:blip r:embed="rId3"/>
          <a:srcRect t="15129" r="86660" b="58225"/>
          <a:stretch/>
        </p:blipFill>
        <p:spPr>
          <a:xfrm>
            <a:off x="4610999" y="4885656"/>
            <a:ext cx="2199102" cy="1418414"/>
          </a:xfrm>
          <a:prstGeom prst="rect">
            <a:avLst/>
          </a:prstGeom>
          <a:ln>
            <a:solidFill>
              <a:schemeClr val="tx1"/>
            </a:solidFill>
          </a:ln>
        </p:spPr>
      </p:pic>
      <p:sp>
        <p:nvSpPr>
          <p:cNvPr id="64" name="テキスト ボックス 63">
            <a:extLst>
              <a:ext uri="{FF2B5EF4-FFF2-40B4-BE49-F238E27FC236}">
                <a16:creationId xmlns:a16="http://schemas.microsoft.com/office/drawing/2014/main" id="{2ECD0DE4-31DB-406D-A1D7-7C1F6C747CDB}"/>
              </a:ext>
            </a:extLst>
          </p:cNvPr>
          <p:cNvSpPr txBox="1"/>
          <p:nvPr/>
        </p:nvSpPr>
        <p:spPr>
          <a:xfrm>
            <a:off x="4993501" y="4452855"/>
            <a:ext cx="1517009" cy="442035"/>
          </a:xfrm>
          <a:prstGeom prst="rect">
            <a:avLst/>
          </a:prstGeom>
          <a:noFill/>
        </p:spPr>
        <p:txBody>
          <a:bodyPr wrap="none" lIns="36000" tIns="36000" rIns="36000" bIns="36000" rtlCol="0">
            <a:spAutoFit/>
          </a:bodyPr>
          <a:lstStyle/>
          <a:p>
            <a:pPr algn="ctr"/>
            <a:r>
              <a:rPr lang="ja-JP" altLang="en-US" sz="2400" b="1" spc="-70">
                <a:solidFill>
                  <a:srgbClr val="037579"/>
                </a:solidFill>
                <a:latin typeface="+mn-ea"/>
              </a:rPr>
              <a:t>状態の更新</a:t>
            </a:r>
            <a:endParaRPr lang="en-GB" sz="2400" b="1" spc="-70">
              <a:solidFill>
                <a:srgbClr val="037579"/>
              </a:solidFill>
              <a:latin typeface="+mn-ea"/>
            </a:endParaRPr>
          </a:p>
        </p:txBody>
      </p:sp>
      <p:pic>
        <p:nvPicPr>
          <p:cNvPr id="66" name="図 65" descr="記号 が含まれている画像&#10;&#10;自動的に生成された説明">
            <a:extLst>
              <a:ext uri="{FF2B5EF4-FFF2-40B4-BE49-F238E27FC236}">
                <a16:creationId xmlns:a16="http://schemas.microsoft.com/office/drawing/2014/main" id="{1A63701A-7990-4D61-9BCA-BCD0F50274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8011" y="4033316"/>
            <a:ext cx="1418822" cy="1418822"/>
          </a:xfrm>
          <a:prstGeom prst="rect">
            <a:avLst/>
          </a:prstGeom>
        </p:spPr>
      </p:pic>
      <p:pic>
        <p:nvPicPr>
          <p:cNvPr id="52" name="図 51" descr="時計 が含まれている画像&#10;&#10;自動的に生成された説明">
            <a:extLst>
              <a:ext uri="{FF2B5EF4-FFF2-40B4-BE49-F238E27FC236}">
                <a16:creationId xmlns:a16="http://schemas.microsoft.com/office/drawing/2014/main" id="{34B6F8AD-1813-474C-8AD5-8E463E2351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5107" y="3879575"/>
            <a:ext cx="1369951" cy="1369951"/>
          </a:xfrm>
          <a:prstGeom prst="rect">
            <a:avLst/>
          </a:prstGeom>
        </p:spPr>
      </p:pic>
      <p:pic>
        <p:nvPicPr>
          <p:cNvPr id="68" name="図 67" descr="時計 が含まれている画像&#10;&#10;自動的に生成された説明">
            <a:extLst>
              <a:ext uri="{FF2B5EF4-FFF2-40B4-BE49-F238E27FC236}">
                <a16:creationId xmlns:a16="http://schemas.microsoft.com/office/drawing/2014/main" id="{EED62430-9F8C-4050-B0B8-8F75E5D259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9422" y="560703"/>
            <a:ext cx="1369951" cy="1369951"/>
          </a:xfrm>
          <a:prstGeom prst="rect">
            <a:avLst/>
          </a:prstGeom>
        </p:spPr>
      </p:pic>
      <p:sp>
        <p:nvSpPr>
          <p:cNvPr id="70" name="テキスト ボックス 69">
            <a:extLst>
              <a:ext uri="{FF2B5EF4-FFF2-40B4-BE49-F238E27FC236}">
                <a16:creationId xmlns:a16="http://schemas.microsoft.com/office/drawing/2014/main" id="{41CB41C6-7281-49B0-8B7C-2272ACB2B5E3}"/>
              </a:ext>
            </a:extLst>
          </p:cNvPr>
          <p:cNvSpPr txBox="1"/>
          <p:nvPr/>
        </p:nvSpPr>
        <p:spPr>
          <a:xfrm>
            <a:off x="8420902" y="1572003"/>
            <a:ext cx="1546504" cy="1180699"/>
          </a:xfrm>
          <a:prstGeom prst="rect">
            <a:avLst/>
          </a:prstGeom>
          <a:noFill/>
        </p:spPr>
        <p:txBody>
          <a:bodyPr wrap="none" lIns="36000" tIns="36000" rIns="36000" bIns="36000" rtlCol="0">
            <a:spAutoFit/>
          </a:bodyPr>
          <a:lstStyle/>
          <a:p>
            <a:pPr algn="ctr"/>
            <a:r>
              <a:rPr lang="ja-JP" altLang="en-US" sz="2400" b="1" spc="-70">
                <a:solidFill>
                  <a:srgbClr val="5B5DA3"/>
                </a:solidFill>
                <a:latin typeface="+mn-ea"/>
              </a:rPr>
              <a:t>担当チームと</a:t>
            </a:r>
            <a:endParaRPr lang="en-US" altLang="ja-JP" sz="2400" b="1" spc="-70">
              <a:solidFill>
                <a:srgbClr val="5B5DA3"/>
              </a:solidFill>
              <a:latin typeface="+mn-ea"/>
            </a:endParaRPr>
          </a:p>
          <a:p>
            <a:pPr algn="ctr"/>
            <a:r>
              <a:rPr lang="ja-JP" altLang="en-US" sz="2400" b="1" spc="-70">
                <a:solidFill>
                  <a:srgbClr val="5B5DA3"/>
                </a:solidFill>
                <a:latin typeface="+mn-ea"/>
              </a:rPr>
              <a:t>申請者に</a:t>
            </a:r>
            <a:endParaRPr lang="en-US" altLang="ja-JP" sz="2400" b="1" spc="-70">
              <a:solidFill>
                <a:srgbClr val="5B5DA3"/>
              </a:solidFill>
              <a:latin typeface="+mn-ea"/>
            </a:endParaRPr>
          </a:p>
          <a:p>
            <a:pPr algn="ctr"/>
            <a:r>
              <a:rPr lang="ja-JP" altLang="en-US" sz="2400" b="1" spc="-70">
                <a:solidFill>
                  <a:srgbClr val="5B5DA3"/>
                </a:solidFill>
                <a:latin typeface="+mn-ea"/>
              </a:rPr>
              <a:t>受領通知</a:t>
            </a:r>
            <a:endParaRPr lang="en-GB" sz="2400" b="1" spc="-70">
              <a:solidFill>
                <a:srgbClr val="5B5DA3"/>
              </a:solidFill>
              <a:latin typeface="+mn-ea"/>
              <a:ea typeface="+mn-ea"/>
            </a:endParaRPr>
          </a:p>
        </p:txBody>
      </p:sp>
      <p:sp>
        <p:nvSpPr>
          <p:cNvPr id="72" name="矢印: 右 71">
            <a:extLst>
              <a:ext uri="{FF2B5EF4-FFF2-40B4-BE49-F238E27FC236}">
                <a16:creationId xmlns:a16="http://schemas.microsoft.com/office/drawing/2014/main" id="{6B2EA0DC-9635-4C1C-AB5F-B15489E612D2}"/>
              </a:ext>
            </a:extLst>
          </p:cNvPr>
          <p:cNvSpPr/>
          <p:nvPr/>
        </p:nvSpPr>
        <p:spPr bwMode="auto">
          <a:xfrm>
            <a:off x="6866795" y="5341015"/>
            <a:ext cx="601307" cy="393420"/>
          </a:xfrm>
          <a:prstGeom prst="rightArrow">
            <a:avLst/>
          </a:prstGeom>
          <a:solidFill>
            <a:srgbClr val="1179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pic>
        <p:nvPicPr>
          <p:cNvPr id="74" name="図 73" descr="時計 が含まれている画像&#10;&#10;自動的に生成された説明">
            <a:extLst>
              <a:ext uri="{FF2B5EF4-FFF2-40B4-BE49-F238E27FC236}">
                <a16:creationId xmlns:a16="http://schemas.microsoft.com/office/drawing/2014/main" id="{B85D2B9B-AEDC-4C3D-90C9-89438353BA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03181" y="4174118"/>
            <a:ext cx="1369951" cy="1369951"/>
          </a:xfrm>
          <a:prstGeom prst="rect">
            <a:avLst/>
          </a:prstGeom>
        </p:spPr>
      </p:pic>
      <p:sp>
        <p:nvSpPr>
          <p:cNvPr id="76" name="テキスト ボックス 75">
            <a:extLst>
              <a:ext uri="{FF2B5EF4-FFF2-40B4-BE49-F238E27FC236}">
                <a16:creationId xmlns:a16="http://schemas.microsoft.com/office/drawing/2014/main" id="{4728A9D2-10FD-4C22-B25E-6D55E9EAD55E}"/>
              </a:ext>
            </a:extLst>
          </p:cNvPr>
          <p:cNvSpPr txBox="1"/>
          <p:nvPr/>
        </p:nvSpPr>
        <p:spPr>
          <a:xfrm>
            <a:off x="10124661" y="5185418"/>
            <a:ext cx="1546504" cy="1180699"/>
          </a:xfrm>
          <a:prstGeom prst="rect">
            <a:avLst/>
          </a:prstGeom>
          <a:noFill/>
        </p:spPr>
        <p:txBody>
          <a:bodyPr wrap="none" lIns="36000" tIns="36000" rIns="36000" bIns="36000" rtlCol="0">
            <a:spAutoFit/>
          </a:bodyPr>
          <a:lstStyle/>
          <a:p>
            <a:pPr algn="ctr"/>
            <a:r>
              <a:rPr lang="ja-JP" altLang="en-US" sz="2400" b="1" spc="-70">
                <a:solidFill>
                  <a:srgbClr val="5B5DA3"/>
                </a:solidFill>
                <a:latin typeface="+mn-ea"/>
              </a:rPr>
              <a:t>担当チームと</a:t>
            </a:r>
            <a:endParaRPr lang="en-US" altLang="ja-JP" sz="2400" b="1" spc="-70">
              <a:solidFill>
                <a:srgbClr val="5B5DA3"/>
              </a:solidFill>
              <a:latin typeface="+mn-ea"/>
            </a:endParaRPr>
          </a:p>
          <a:p>
            <a:pPr algn="ctr"/>
            <a:r>
              <a:rPr lang="ja-JP" altLang="en-US" sz="2400" b="1" spc="-70">
                <a:solidFill>
                  <a:srgbClr val="5B5DA3"/>
                </a:solidFill>
                <a:latin typeface="+mn-ea"/>
              </a:rPr>
              <a:t>申請者に</a:t>
            </a:r>
            <a:endParaRPr lang="en-US" altLang="ja-JP" sz="2400" b="1" spc="-70">
              <a:solidFill>
                <a:srgbClr val="5B5DA3"/>
              </a:solidFill>
              <a:latin typeface="+mn-ea"/>
            </a:endParaRPr>
          </a:p>
          <a:p>
            <a:pPr algn="ctr"/>
            <a:r>
              <a:rPr lang="ja-JP" altLang="en-US" sz="2400" b="1" spc="-70">
                <a:solidFill>
                  <a:srgbClr val="5B5DA3"/>
                </a:solidFill>
                <a:latin typeface="+mn-ea"/>
              </a:rPr>
              <a:t>結果通知</a:t>
            </a:r>
            <a:endParaRPr lang="en-GB" sz="2400" b="1" spc="-70">
              <a:solidFill>
                <a:srgbClr val="5B5DA3"/>
              </a:solidFill>
              <a:latin typeface="+mn-ea"/>
              <a:ea typeface="+mn-ea"/>
            </a:endParaRPr>
          </a:p>
        </p:txBody>
      </p:sp>
      <p:sp>
        <p:nvSpPr>
          <p:cNvPr id="78" name="テキスト ボックス 77">
            <a:extLst>
              <a:ext uri="{FF2B5EF4-FFF2-40B4-BE49-F238E27FC236}">
                <a16:creationId xmlns:a16="http://schemas.microsoft.com/office/drawing/2014/main" id="{9978C472-D97E-46DE-99B3-99FA92628B6E}"/>
              </a:ext>
            </a:extLst>
          </p:cNvPr>
          <p:cNvSpPr txBox="1"/>
          <p:nvPr/>
        </p:nvSpPr>
        <p:spPr>
          <a:xfrm>
            <a:off x="7468102" y="5165347"/>
            <a:ext cx="1955911" cy="811367"/>
          </a:xfrm>
          <a:prstGeom prst="rect">
            <a:avLst/>
          </a:prstGeom>
          <a:noFill/>
        </p:spPr>
        <p:txBody>
          <a:bodyPr wrap="none" lIns="36000" tIns="36000" rIns="36000" bIns="36000" rtlCol="0">
            <a:spAutoFit/>
          </a:bodyPr>
          <a:lstStyle/>
          <a:p>
            <a:pPr algn="ctr"/>
            <a:r>
              <a:rPr lang="ja-JP" altLang="en-US" sz="2400" b="1" spc="-70">
                <a:solidFill>
                  <a:srgbClr val="107C41"/>
                </a:solidFill>
                <a:latin typeface="+mn-ea"/>
                <a:ea typeface="+mn-ea"/>
              </a:rPr>
              <a:t>承認タスク完了</a:t>
            </a:r>
            <a:endParaRPr lang="en-US" altLang="ja-JP" sz="2400" b="1" spc="-70">
              <a:solidFill>
                <a:srgbClr val="107C41"/>
              </a:solidFill>
              <a:latin typeface="+mn-ea"/>
              <a:ea typeface="+mn-ea"/>
            </a:endParaRPr>
          </a:p>
          <a:p>
            <a:pPr algn="ctr"/>
            <a:r>
              <a:rPr lang="ja-JP" altLang="en-US" sz="2400" b="1" spc="-70">
                <a:solidFill>
                  <a:srgbClr val="107C41"/>
                </a:solidFill>
                <a:latin typeface="+mn-ea"/>
                <a:ea typeface="+mn-ea"/>
              </a:rPr>
              <a:t>貸出タスク追加</a:t>
            </a:r>
            <a:endParaRPr lang="en-GB" sz="2400" b="1" spc="-70">
              <a:solidFill>
                <a:srgbClr val="107C41"/>
              </a:solidFill>
              <a:latin typeface="+mn-ea"/>
              <a:ea typeface="+mn-ea"/>
            </a:endParaRPr>
          </a:p>
        </p:txBody>
      </p:sp>
      <p:pic>
        <p:nvPicPr>
          <p:cNvPr id="82" name="図 81">
            <a:extLst>
              <a:ext uri="{FF2B5EF4-FFF2-40B4-BE49-F238E27FC236}">
                <a16:creationId xmlns:a16="http://schemas.microsoft.com/office/drawing/2014/main" id="{93020E10-E2A5-4B2B-A04B-34F6CC44BDCD}"/>
              </a:ext>
            </a:extLst>
          </p:cNvPr>
          <p:cNvPicPr>
            <a:picLocks noChangeAspect="1"/>
          </p:cNvPicPr>
          <p:nvPr/>
        </p:nvPicPr>
        <p:blipFill rotWithShape="1">
          <a:blip r:embed="rId9"/>
          <a:srcRect t="10529" b="10624"/>
          <a:stretch/>
        </p:blipFill>
        <p:spPr>
          <a:xfrm>
            <a:off x="7992435" y="4445562"/>
            <a:ext cx="859140" cy="786892"/>
          </a:xfrm>
          <a:prstGeom prst="rect">
            <a:avLst/>
          </a:prstGeom>
        </p:spPr>
      </p:pic>
      <p:sp>
        <p:nvSpPr>
          <p:cNvPr id="84" name="矢印: 右 83">
            <a:extLst>
              <a:ext uri="{FF2B5EF4-FFF2-40B4-BE49-F238E27FC236}">
                <a16:creationId xmlns:a16="http://schemas.microsoft.com/office/drawing/2014/main" id="{7B7B7AF9-4E03-4A76-BD1C-E6B3AB40DEA8}"/>
              </a:ext>
            </a:extLst>
          </p:cNvPr>
          <p:cNvSpPr/>
          <p:nvPr/>
        </p:nvSpPr>
        <p:spPr bwMode="auto">
          <a:xfrm>
            <a:off x="9537188" y="5289914"/>
            <a:ext cx="565993" cy="393420"/>
          </a:xfrm>
          <a:prstGeom prst="rightArrow">
            <a:avLst/>
          </a:prstGeom>
          <a:solidFill>
            <a:srgbClr val="1179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2" descr="See the source image">
            <a:extLst>
              <a:ext uri="{FF2B5EF4-FFF2-40B4-BE49-F238E27FC236}">
                <a16:creationId xmlns:a16="http://schemas.microsoft.com/office/drawing/2014/main" id="{870C5A79-B104-442B-8796-EB9E1B0AB6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3069" y="1586154"/>
            <a:ext cx="440471" cy="440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e the source image">
            <a:extLst>
              <a:ext uri="{FF2B5EF4-FFF2-40B4-BE49-F238E27FC236}">
                <a16:creationId xmlns:a16="http://schemas.microsoft.com/office/drawing/2014/main" id="{508AFC4E-E036-4094-8E93-C79634F6E5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7031" y="3261064"/>
            <a:ext cx="440471" cy="4404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e the source image">
            <a:extLst>
              <a:ext uri="{FF2B5EF4-FFF2-40B4-BE49-F238E27FC236}">
                <a16:creationId xmlns:a16="http://schemas.microsoft.com/office/drawing/2014/main" id="{CA3181B9-6B08-41C5-84D7-E3A7999335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1163" y="5729846"/>
            <a:ext cx="440471" cy="4404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690FBA57-43CA-4282-8D18-6DC07C0575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449" y="5729846"/>
            <a:ext cx="440471" cy="4404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DB28763A-1D00-478D-9950-85B96D8C7C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5809" y="5724947"/>
            <a:ext cx="440471" cy="44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24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DF90A88-2D80-4EEE-AACB-9A869FF023F2}"/>
              </a:ext>
            </a:extLst>
          </p:cNvPr>
          <p:cNvSpPr>
            <a:spLocks noGrp="1"/>
          </p:cNvSpPr>
          <p:nvPr>
            <p:ph type="title"/>
          </p:nvPr>
        </p:nvSpPr>
        <p:spPr>
          <a:xfrm>
            <a:off x="519248" y="228603"/>
            <a:ext cx="11151917" cy="747897"/>
          </a:xfrm>
        </p:spPr>
        <p:txBody>
          <a:bodyPr/>
          <a:lstStyle/>
          <a:p>
            <a:r>
              <a:rPr lang="ja-JP" altLang="en-US">
                <a:solidFill>
                  <a:schemeClr val="tx1"/>
                </a:solidFill>
              </a:rPr>
              <a:t>テンプレート適用ステップ</a:t>
            </a:r>
            <a:endParaRPr lang="en-GB">
              <a:solidFill>
                <a:schemeClr val="tx1"/>
              </a:solidFill>
            </a:endParaRPr>
          </a:p>
        </p:txBody>
      </p:sp>
      <p:sp>
        <p:nvSpPr>
          <p:cNvPr id="5" name="正方形/長方形 4">
            <a:extLst>
              <a:ext uri="{FF2B5EF4-FFF2-40B4-BE49-F238E27FC236}">
                <a16:creationId xmlns:a16="http://schemas.microsoft.com/office/drawing/2014/main" id="{C4574D6B-84F7-4450-B804-91641627FF88}"/>
              </a:ext>
            </a:extLst>
          </p:cNvPr>
          <p:cNvSpPr/>
          <p:nvPr/>
        </p:nvSpPr>
        <p:spPr>
          <a:xfrm>
            <a:off x="796284" y="934708"/>
            <a:ext cx="10506974" cy="6555641"/>
          </a:xfrm>
          <a:prstGeom prst="rect">
            <a:avLst/>
          </a:prstGeom>
        </p:spPr>
        <p:txBody>
          <a:bodyPr wrap="square" anchor="t">
            <a:spAutoFit/>
          </a:bodyPr>
          <a:lstStyle/>
          <a:p>
            <a:r>
              <a:rPr lang="en-GB" altLang="ja-JP" sz="2400" b="1">
                <a:solidFill>
                  <a:schemeClr val="accent1"/>
                </a:solidFill>
                <a:latin typeface="Yu Gothic UI" panose="020B0500000000000000" pitchFamily="50" charset="-128"/>
                <a:ea typeface="Yu Gothic UI" panose="020B0500000000000000" pitchFamily="50" charset="-128"/>
              </a:rPr>
              <a:t>0. </a:t>
            </a:r>
            <a:r>
              <a:rPr lang="ja-JP" altLang="en-US" sz="2400" b="1">
                <a:solidFill>
                  <a:schemeClr val="accent1"/>
                </a:solidFill>
                <a:latin typeface="Yu Gothic UI" panose="020B0500000000000000" pitchFamily="50" charset="-128"/>
                <a:ea typeface="Yu Gothic UI" panose="020B0500000000000000" pitchFamily="50" charset="-128"/>
              </a:rPr>
              <a:t>通知を投稿するチームとチャネルの準備　</a:t>
            </a:r>
            <a:r>
              <a:rPr lang="en-US" altLang="ja-JP" sz="2400" b="1">
                <a:solidFill>
                  <a:schemeClr val="accent1"/>
                </a:solidFill>
                <a:latin typeface="Yu Gothic UI" panose="020B0500000000000000" pitchFamily="50" charset="-128"/>
                <a:ea typeface="Yu Gothic UI" panose="020B0500000000000000" pitchFamily="50" charset="-128"/>
              </a:rPr>
              <a:t>3</a:t>
            </a:r>
            <a:r>
              <a:rPr lang="ja-JP" altLang="en-US" sz="2400" b="1">
                <a:solidFill>
                  <a:schemeClr val="accent1"/>
                </a:solidFill>
                <a:latin typeface="Yu Gothic UI" panose="020B0500000000000000" pitchFamily="50" charset="-128"/>
                <a:ea typeface="Yu Gothic UI" panose="020B0500000000000000" pitchFamily="50" charset="-128"/>
              </a:rPr>
              <a:t>分</a:t>
            </a:r>
            <a:endParaRPr lang="en-US" altLang="ja-JP" sz="2400" b="1">
              <a:solidFill>
                <a:schemeClr val="accent1"/>
              </a:solidFill>
              <a:latin typeface="Yu Gothic UI" panose="020B0500000000000000" pitchFamily="50" charset="-128"/>
              <a:ea typeface="Yu Gothic UI" panose="020B0500000000000000" pitchFamily="50" charset="-128"/>
            </a:endParaRPr>
          </a:p>
          <a:p>
            <a:r>
              <a:rPr lang="ja-JP" altLang="en-US" sz="2400">
                <a:latin typeface="Yu Gothic UI" panose="020B0500000000000000" pitchFamily="50" charset="-128"/>
                <a:ea typeface="Yu Gothic UI" panose="020B0500000000000000" pitchFamily="50" charset="-128"/>
              </a:rPr>
              <a:t>　</a:t>
            </a:r>
            <a:r>
              <a:rPr lang="en-US" altLang="ja-JP" sz="2400">
                <a:latin typeface="Yu Gothic UI" panose="020B0500000000000000" pitchFamily="50" charset="-128"/>
                <a:ea typeface="Yu Gothic UI" panose="020B0500000000000000" pitchFamily="50" charset="-128"/>
              </a:rPr>
              <a:t>Teams</a:t>
            </a:r>
            <a:r>
              <a:rPr lang="ja-JP" altLang="en-US" sz="2400">
                <a:latin typeface="Yu Gothic UI" panose="020B0500000000000000" pitchFamily="50" charset="-128"/>
                <a:ea typeface="Yu Gothic UI" panose="020B0500000000000000" pitchFamily="50" charset="-128"/>
              </a:rPr>
              <a:t> で本アプリに使用するチーム</a:t>
            </a:r>
            <a:r>
              <a:rPr lang="en-US" altLang="ja-JP" sz="2400">
                <a:latin typeface="Yu Gothic UI" panose="020B0500000000000000" pitchFamily="50" charset="-128"/>
                <a:ea typeface="Yu Gothic UI" panose="020B0500000000000000" pitchFamily="50" charset="-128"/>
              </a:rPr>
              <a:t>, </a:t>
            </a:r>
            <a:r>
              <a:rPr lang="ja-JP" altLang="en-US" sz="2400">
                <a:latin typeface="Yu Gothic UI" panose="020B0500000000000000" pitchFamily="50" charset="-128"/>
                <a:ea typeface="Yu Gothic UI" panose="020B0500000000000000" pitchFamily="50" charset="-128"/>
              </a:rPr>
              <a:t>チャネル</a:t>
            </a:r>
            <a:r>
              <a:rPr lang="en-US" altLang="ja-JP" sz="2400">
                <a:latin typeface="Yu Gothic UI" panose="020B0500000000000000" pitchFamily="50" charset="-128"/>
                <a:ea typeface="Yu Gothic UI" panose="020B0500000000000000" pitchFamily="50" charset="-128"/>
              </a:rPr>
              <a:t>, Planner </a:t>
            </a:r>
            <a:r>
              <a:rPr lang="ja-JP" altLang="en-US" sz="2400">
                <a:latin typeface="Yu Gothic UI" panose="020B0500000000000000" pitchFamily="50" charset="-128"/>
                <a:ea typeface="Yu Gothic UI" panose="020B0500000000000000" pitchFamily="50" charset="-128"/>
              </a:rPr>
              <a:t>を用意する</a:t>
            </a:r>
            <a:endParaRPr lang="en-US" altLang="ja-JP" sz="2400">
              <a:latin typeface="Yu Gothic UI" panose="020B0500000000000000" pitchFamily="50" charset="-128"/>
              <a:ea typeface="Yu Gothic UI" panose="020B0500000000000000" pitchFamily="50" charset="-128"/>
            </a:endParaRPr>
          </a:p>
          <a:p>
            <a:r>
              <a:rPr lang="en-US" altLang="ja-JP" sz="1600">
                <a:latin typeface="Yu Gothic UI" panose="020B0500000000000000" pitchFamily="50" charset="-128"/>
                <a:ea typeface="Yu Gothic UI" panose="020B0500000000000000" pitchFamily="50" charset="-128"/>
              </a:rPr>
              <a:t> </a:t>
            </a:r>
            <a:endParaRPr lang="en-US" altLang="ja-JP" sz="2000">
              <a:latin typeface="Yu Gothic UI" panose="020B0500000000000000" pitchFamily="50" charset="-128"/>
              <a:ea typeface="Yu Gothic UI" panose="020B0500000000000000" pitchFamily="50" charset="-128"/>
            </a:endParaRPr>
          </a:p>
          <a:p>
            <a:pPr marL="457200" indent="-457200">
              <a:buAutoNum type="arabicPeriod"/>
            </a:pPr>
            <a:r>
              <a:rPr lang="ja-JP" altLang="en-US" sz="2400" b="1">
                <a:solidFill>
                  <a:schemeClr val="accent1"/>
                </a:solidFill>
                <a:latin typeface="Yu Gothic UI" panose="020B0500000000000000" pitchFamily="50" charset="-128"/>
                <a:ea typeface="Yu Gothic UI" panose="020B0500000000000000" pitchFamily="50" charset="-128"/>
              </a:rPr>
              <a:t>申請データを保存するリストを作る①～③　</a:t>
            </a:r>
            <a:r>
              <a:rPr lang="en-US" altLang="ja-JP" sz="2400" b="1">
                <a:solidFill>
                  <a:schemeClr val="accent1"/>
                </a:solidFill>
                <a:latin typeface="Yu Gothic UI" panose="020B0500000000000000" pitchFamily="50" charset="-128"/>
                <a:ea typeface="Yu Gothic UI" panose="020B0500000000000000" pitchFamily="50" charset="-128"/>
              </a:rPr>
              <a:t>10</a:t>
            </a:r>
            <a:r>
              <a:rPr lang="ja-JP" altLang="en-US" sz="2400" b="1">
                <a:solidFill>
                  <a:schemeClr val="accent1"/>
                </a:solidFill>
                <a:latin typeface="Yu Gothic UI" panose="020B0500000000000000" pitchFamily="50" charset="-128"/>
                <a:ea typeface="Yu Gothic UI" panose="020B0500000000000000" pitchFamily="50" charset="-128"/>
              </a:rPr>
              <a:t>分</a:t>
            </a:r>
            <a:br>
              <a:rPr lang="en-US" altLang="ja-JP" sz="2400" b="1">
                <a:latin typeface="Yu Gothic UI" panose="020B0500000000000000" pitchFamily="50" charset="-128"/>
                <a:ea typeface="Yu Gothic UI" panose="020B0500000000000000" pitchFamily="50" charset="-128"/>
              </a:rPr>
            </a:br>
            <a:r>
              <a:rPr lang="en-US" altLang="ja-JP" sz="2400">
                <a:latin typeface="Yu Gothic UI" panose="020B0500000000000000" pitchFamily="50" charset="-128"/>
                <a:ea typeface="Yu Gothic UI" panose="020B0500000000000000" pitchFamily="50" charset="-128"/>
              </a:rPr>
              <a:t>SharePoint </a:t>
            </a:r>
            <a:r>
              <a:rPr lang="ja-JP" altLang="en-US" sz="2400">
                <a:latin typeface="Yu Gothic UI" panose="020B0500000000000000" pitchFamily="50" charset="-128"/>
                <a:ea typeface="Yu Gothic UI" panose="020B0500000000000000" pitchFamily="50" charset="-128"/>
              </a:rPr>
              <a:t>に申請データを溜めるリストをテンプレートの </a:t>
            </a:r>
            <a:r>
              <a:rPr lang="en-US" altLang="ja-JP" sz="2400">
                <a:latin typeface="Yu Gothic UI" panose="020B0500000000000000" pitchFamily="50" charset="-128"/>
                <a:ea typeface="Yu Gothic UI" panose="020B0500000000000000" pitchFamily="50" charset="-128"/>
              </a:rPr>
              <a:t>Excel </a:t>
            </a:r>
            <a:r>
              <a:rPr lang="ja-JP" altLang="en-US" sz="2400">
                <a:latin typeface="Yu Gothic UI" panose="020B0500000000000000" pitchFamily="50" charset="-128"/>
                <a:ea typeface="Yu Gothic UI" panose="020B0500000000000000" pitchFamily="50" charset="-128"/>
              </a:rPr>
              <a:t>を使って用意する</a:t>
            </a:r>
            <a:br>
              <a:rPr lang="en-US" altLang="ja-JP">
                <a:latin typeface="Yu Gothic UI" panose="020B0500000000000000" pitchFamily="50" charset="-128"/>
                <a:ea typeface="Yu Gothic UI" panose="020B0500000000000000" pitchFamily="50" charset="-128"/>
              </a:rPr>
            </a:br>
            <a:r>
              <a:rPr lang="ja-JP" altLang="en-US" sz="1200">
                <a:latin typeface="Yu Gothic UI" panose="020B0500000000000000" pitchFamily="50" charset="-128"/>
                <a:ea typeface="Yu Gothic UI" panose="020B0500000000000000" pitchFamily="50" charset="-128"/>
              </a:rPr>
              <a:t>　</a:t>
            </a:r>
            <a:endParaRPr lang="en-US" altLang="ja-JP" sz="2400">
              <a:solidFill>
                <a:schemeClr val="accent1"/>
              </a:solidFill>
              <a:latin typeface="Yu Gothic UI" panose="020B0500000000000000" pitchFamily="50" charset="-128"/>
              <a:ea typeface="Yu Gothic UI" panose="020B0500000000000000" pitchFamily="50" charset="-128"/>
            </a:endParaRPr>
          </a:p>
          <a:p>
            <a:pPr marL="457200" indent="-457200">
              <a:buAutoNum type="arabicPeriod"/>
            </a:pPr>
            <a:r>
              <a:rPr lang="ja-JP" altLang="en-US" sz="2400" b="1">
                <a:solidFill>
                  <a:schemeClr val="accent1"/>
                </a:solidFill>
                <a:latin typeface="Yu Gothic UI" panose="020B0500000000000000" pitchFamily="50" charset="-128"/>
                <a:ea typeface="Yu Gothic UI" panose="020B0500000000000000" pitchFamily="50" charset="-128"/>
              </a:rPr>
              <a:t>申請アプリのインポート①～④　</a:t>
            </a:r>
            <a:r>
              <a:rPr lang="en-US" altLang="ja-JP" sz="2400" b="1">
                <a:solidFill>
                  <a:schemeClr val="accent1"/>
                </a:solidFill>
                <a:latin typeface="Yu Gothic UI" panose="020B0500000000000000" pitchFamily="50" charset="-128"/>
                <a:ea typeface="Yu Gothic UI" panose="020B0500000000000000" pitchFamily="50" charset="-128"/>
              </a:rPr>
              <a:t>15</a:t>
            </a:r>
            <a:r>
              <a:rPr lang="ja-JP" altLang="en-US" sz="2400" b="1">
                <a:solidFill>
                  <a:schemeClr val="accent1"/>
                </a:solidFill>
                <a:latin typeface="Yu Gothic UI" panose="020B0500000000000000" pitchFamily="50" charset="-128"/>
                <a:ea typeface="Yu Gothic UI" panose="020B0500000000000000" pitchFamily="50" charset="-128"/>
              </a:rPr>
              <a:t>分</a:t>
            </a:r>
            <a:br>
              <a:rPr lang="en-US" altLang="ja-JP" sz="2400" b="1">
                <a:latin typeface="Yu Gothic UI" panose="020B0500000000000000" pitchFamily="50" charset="-128"/>
                <a:ea typeface="Yu Gothic UI" panose="020B0500000000000000" pitchFamily="50" charset="-128"/>
              </a:rPr>
            </a:br>
            <a:r>
              <a:rPr lang="en-US" altLang="ja-JP" sz="2400">
                <a:latin typeface="Yu Gothic UI" panose="020B0500000000000000" pitchFamily="50" charset="-128"/>
                <a:ea typeface="Yu Gothic UI" panose="020B0500000000000000" pitchFamily="50" charset="-128"/>
              </a:rPr>
              <a:t>PowerApps</a:t>
            </a:r>
            <a:r>
              <a:rPr lang="ja-JP" altLang="en-US" sz="2400">
                <a:latin typeface="Yu Gothic UI" panose="020B0500000000000000" pitchFamily="50" charset="-128"/>
                <a:ea typeface="Yu Gothic UI" panose="020B0500000000000000" pitchFamily="50" charset="-128"/>
              </a:rPr>
              <a:t> のテンプレートファイルをインポートし</a:t>
            </a:r>
            <a:r>
              <a:rPr lang="en-US" altLang="ja-JP" sz="2400">
                <a:latin typeface="Yu Gothic UI" panose="020B0500000000000000" pitchFamily="50" charset="-128"/>
                <a:ea typeface="Yu Gothic UI" panose="020B0500000000000000" pitchFamily="50" charset="-128"/>
              </a:rPr>
              <a:t>, 0~1</a:t>
            </a:r>
            <a:r>
              <a:rPr lang="ja-JP" altLang="en-US" sz="2400">
                <a:latin typeface="Yu Gothic UI" panose="020B0500000000000000" pitchFamily="50" charset="-128"/>
                <a:ea typeface="Yu Gothic UI" panose="020B0500000000000000" pitchFamily="50" charset="-128"/>
              </a:rPr>
              <a:t> の設定を適用する</a:t>
            </a:r>
            <a:br>
              <a:rPr lang="en-US" altLang="ja-JP" sz="2400">
                <a:latin typeface="Yu Gothic UI" panose="020B0500000000000000" pitchFamily="50" charset="-128"/>
                <a:ea typeface="Yu Gothic UI" panose="020B0500000000000000" pitchFamily="50" charset="-128"/>
              </a:rPr>
            </a:br>
            <a:r>
              <a:rPr lang="ja-JP" altLang="en-US" sz="1600">
                <a:solidFill>
                  <a:schemeClr val="accent1"/>
                </a:solidFill>
                <a:latin typeface="Yu Gothic UI" panose="020B0500000000000000" pitchFamily="50" charset="-128"/>
                <a:ea typeface="Yu Gothic UI" panose="020B0500000000000000" pitchFamily="50" charset="-128"/>
              </a:rPr>
              <a:t>　</a:t>
            </a:r>
            <a:endParaRPr lang="en-US" altLang="ja-JP" sz="2400">
              <a:solidFill>
                <a:schemeClr val="accent1"/>
              </a:solidFill>
              <a:latin typeface="Yu Gothic UI" panose="020B0500000000000000" pitchFamily="50" charset="-128"/>
              <a:ea typeface="Yu Gothic UI" panose="020B0500000000000000" pitchFamily="50" charset="-128"/>
            </a:endParaRPr>
          </a:p>
          <a:p>
            <a:pPr marL="457200" indent="-457200">
              <a:buAutoNum type="arabicPeriod"/>
            </a:pPr>
            <a:r>
              <a:rPr lang="en-US" altLang="ja-JP" sz="2400" b="1" err="1">
                <a:solidFill>
                  <a:schemeClr val="accent1"/>
                </a:solidFill>
                <a:latin typeface="Yu Gothic UI" panose="020B0500000000000000" pitchFamily="50" charset="-128"/>
                <a:ea typeface="Yu Gothic UI" panose="020B0500000000000000" pitchFamily="50" charset="-128"/>
              </a:rPr>
              <a:t>PowerAutomate</a:t>
            </a:r>
            <a:r>
              <a:rPr lang="ja-JP" altLang="en-US" sz="2400" b="1">
                <a:solidFill>
                  <a:schemeClr val="accent1"/>
                </a:solidFill>
                <a:latin typeface="Yu Gothic UI" panose="020B0500000000000000" pitchFamily="50" charset="-128"/>
                <a:ea typeface="Yu Gothic UI" panose="020B0500000000000000" pitchFamily="50" charset="-128"/>
              </a:rPr>
              <a:t> テンプレートのインポート①～④　</a:t>
            </a:r>
            <a:r>
              <a:rPr lang="en-US" altLang="ja-JP" sz="2400" b="1">
                <a:solidFill>
                  <a:schemeClr val="accent1"/>
                </a:solidFill>
                <a:latin typeface="Yu Gothic UI" panose="020B0500000000000000" pitchFamily="50" charset="-128"/>
                <a:ea typeface="Yu Gothic UI" panose="020B0500000000000000" pitchFamily="50" charset="-128"/>
              </a:rPr>
              <a:t>5</a:t>
            </a:r>
            <a:r>
              <a:rPr lang="ja-JP" altLang="en-US" sz="2400" b="1">
                <a:solidFill>
                  <a:schemeClr val="accent1"/>
                </a:solidFill>
                <a:latin typeface="Yu Gothic UI" panose="020B0500000000000000" pitchFamily="50" charset="-128"/>
                <a:ea typeface="Yu Gothic UI" panose="020B0500000000000000" pitchFamily="50" charset="-128"/>
              </a:rPr>
              <a:t>分</a:t>
            </a:r>
            <a:br>
              <a:rPr lang="en-US" altLang="ja-JP" sz="2400" b="1">
                <a:latin typeface="Yu Gothic UI" panose="020B0500000000000000" pitchFamily="50" charset="-128"/>
                <a:ea typeface="Yu Gothic UI" panose="020B0500000000000000" pitchFamily="50" charset="-128"/>
              </a:rPr>
            </a:br>
            <a:r>
              <a:rPr lang="ja-JP" altLang="en-US" sz="2400">
                <a:latin typeface="Yu Gothic UI" panose="020B0500000000000000" pitchFamily="50" charset="-128"/>
                <a:ea typeface="Yu Gothic UI" panose="020B0500000000000000" pitchFamily="50" charset="-128"/>
              </a:rPr>
              <a:t>アプリの裏で動くワークフローのテンプレートをテナントに取り込む</a:t>
            </a:r>
            <a:br>
              <a:rPr lang="en-US" altLang="ja-JP" sz="2400">
                <a:latin typeface="Yu Gothic UI" panose="020B0500000000000000" pitchFamily="50" charset="-128"/>
                <a:ea typeface="Yu Gothic UI" panose="020B0500000000000000" pitchFamily="50" charset="-128"/>
              </a:rPr>
            </a:br>
            <a:r>
              <a:rPr lang="ja-JP" altLang="en-US" sz="1600">
                <a:latin typeface="Yu Gothic UI" panose="020B0500000000000000" pitchFamily="50" charset="-128"/>
                <a:ea typeface="Yu Gothic UI" panose="020B0500000000000000" pitchFamily="50" charset="-128"/>
              </a:rPr>
              <a:t>　</a:t>
            </a:r>
            <a:endParaRPr lang="en-US" altLang="ja-JP" sz="2400">
              <a:latin typeface="Yu Gothic UI" panose="020B0500000000000000" pitchFamily="50" charset="-128"/>
              <a:ea typeface="Yu Gothic UI" panose="020B0500000000000000" pitchFamily="50" charset="-128"/>
            </a:endParaRPr>
          </a:p>
          <a:p>
            <a:pPr marL="457200" indent="-457200">
              <a:buAutoNum type="arabicPeriod"/>
            </a:pPr>
            <a:r>
              <a:rPr lang="ja-JP" altLang="en-US" sz="2400" b="1">
                <a:solidFill>
                  <a:schemeClr val="accent1"/>
                </a:solidFill>
                <a:latin typeface="Yu Gothic UI" panose="020B0500000000000000" pitchFamily="50" charset="-128"/>
                <a:ea typeface="Yu Gothic UI" panose="020B0500000000000000" pitchFamily="50" charset="-128"/>
              </a:rPr>
              <a:t>申請フローの詳細設定①～④　</a:t>
            </a:r>
            <a:r>
              <a:rPr lang="en-US" altLang="ja-JP" sz="2400" b="1">
                <a:solidFill>
                  <a:schemeClr val="accent1"/>
                </a:solidFill>
                <a:latin typeface="Yu Gothic UI" panose="020B0500000000000000" pitchFamily="50" charset="-128"/>
                <a:ea typeface="Yu Gothic UI" panose="020B0500000000000000" pitchFamily="50" charset="-128"/>
              </a:rPr>
              <a:t>10</a:t>
            </a:r>
            <a:r>
              <a:rPr lang="ja-JP" altLang="en-US" sz="2400" b="1">
                <a:solidFill>
                  <a:schemeClr val="accent1"/>
                </a:solidFill>
                <a:latin typeface="Yu Gothic UI" panose="020B0500000000000000" pitchFamily="50" charset="-128"/>
                <a:ea typeface="Yu Gothic UI" panose="020B0500000000000000" pitchFamily="50" charset="-128"/>
              </a:rPr>
              <a:t>分</a:t>
            </a:r>
            <a:br>
              <a:rPr lang="en-US" altLang="ja-JP" sz="2400" b="1">
                <a:latin typeface="Yu Gothic UI" panose="020B0500000000000000" pitchFamily="50" charset="-128"/>
                <a:ea typeface="Yu Gothic UI" panose="020B0500000000000000" pitchFamily="50" charset="-128"/>
              </a:rPr>
            </a:br>
            <a:r>
              <a:rPr lang="ja-JP" altLang="en-US" sz="2400">
                <a:latin typeface="Yu Gothic UI" panose="020B0500000000000000" pitchFamily="50" charset="-128"/>
                <a:ea typeface="Yu Gothic UI" panose="020B0500000000000000" pitchFamily="50" charset="-128"/>
              </a:rPr>
              <a:t>ワークフローの細かな設定を</a:t>
            </a:r>
            <a:r>
              <a:rPr lang="en-US" altLang="ja-JP" sz="2400">
                <a:latin typeface="Yu Gothic UI" panose="020B0500000000000000" pitchFamily="50" charset="-128"/>
                <a:ea typeface="Yu Gothic UI" panose="020B0500000000000000" pitchFamily="50" charset="-128"/>
              </a:rPr>
              <a:t> 0~2 </a:t>
            </a:r>
            <a:r>
              <a:rPr lang="ja-JP" altLang="en-US" sz="2400">
                <a:latin typeface="Yu Gothic UI" panose="020B0500000000000000" pitchFamily="50" charset="-128"/>
                <a:ea typeface="Yu Gothic UI" panose="020B0500000000000000" pitchFamily="50" charset="-128"/>
              </a:rPr>
              <a:t>の手順で作成したものに揃える</a:t>
            </a:r>
            <a:endParaRPr lang="en-US" altLang="ja-JP" sz="2400">
              <a:latin typeface="Yu Gothic UI" panose="020B0500000000000000" pitchFamily="50" charset="-128"/>
              <a:ea typeface="Yu Gothic UI" panose="020B0500000000000000" pitchFamily="50" charset="-128"/>
            </a:endParaRPr>
          </a:p>
          <a:p>
            <a:pPr marL="457200" indent="-457200">
              <a:buAutoNum type="arabicPeriod"/>
            </a:pPr>
            <a:endParaRPr lang="en-US" altLang="ja-JP" sz="2400">
              <a:latin typeface="Yu Gothic UI" panose="020B0500000000000000" pitchFamily="50" charset="-128"/>
              <a:ea typeface="Yu Gothic UI" panose="020B0500000000000000" pitchFamily="50" charset="-128"/>
            </a:endParaRPr>
          </a:p>
          <a:p>
            <a:r>
              <a:rPr lang="ja-JP" altLang="en-US" sz="2400">
                <a:latin typeface="Yu Gothic UI" panose="020B0500000000000000" pitchFamily="50" charset="-128"/>
                <a:ea typeface="Yu Gothic UI" panose="020B0500000000000000" pitchFamily="50" charset="-128"/>
              </a:rPr>
              <a:t>最後に： </a:t>
            </a:r>
            <a:r>
              <a:rPr lang="en-US" altLang="ja-JP" sz="2400">
                <a:latin typeface="Yu Gothic UI" panose="020B0500000000000000" pitchFamily="50" charset="-128"/>
                <a:ea typeface="Yu Gothic UI" panose="020B0500000000000000" pitchFamily="50" charset="-128"/>
              </a:rPr>
              <a:t>Teams </a:t>
            </a:r>
            <a:r>
              <a:rPr lang="ja-JP" altLang="en-US" sz="2400">
                <a:latin typeface="Yu Gothic UI" panose="020B0500000000000000" pitchFamily="50" charset="-128"/>
                <a:ea typeface="Yu Gothic UI" panose="020B0500000000000000" pitchFamily="50" charset="-128"/>
              </a:rPr>
              <a:t>をハブにして </a:t>
            </a:r>
            <a:r>
              <a:rPr lang="en-US" altLang="ja-JP" sz="2400" err="1">
                <a:latin typeface="Yu Gothic UI" panose="020B0500000000000000" pitchFamily="50" charset="-128"/>
                <a:ea typeface="Yu Gothic UI" panose="020B0500000000000000" pitchFamily="50" charset="-128"/>
              </a:rPr>
              <a:t>PowerAutomate</a:t>
            </a:r>
            <a:r>
              <a:rPr lang="en-US" altLang="ja-JP" sz="2400">
                <a:latin typeface="Yu Gothic UI" panose="020B0500000000000000" pitchFamily="50" charset="-128"/>
                <a:ea typeface="Yu Gothic UI" panose="020B0500000000000000" pitchFamily="50" charset="-128"/>
              </a:rPr>
              <a:t>, PowerApps </a:t>
            </a:r>
            <a:r>
              <a:rPr lang="ja-JP" altLang="en-US" sz="2400">
                <a:latin typeface="Yu Gothic UI" panose="020B0500000000000000" pitchFamily="50" charset="-128"/>
                <a:ea typeface="Yu Gothic UI" panose="020B0500000000000000" pitchFamily="50" charset="-128"/>
              </a:rPr>
              <a:t>に素早くアクセスする</a:t>
            </a:r>
            <a:endParaRPr lang="en-US" altLang="ja-JP" sz="2400">
              <a:latin typeface="Yu Gothic UI" panose="020B0500000000000000" pitchFamily="50" charset="-128"/>
              <a:ea typeface="Yu Gothic UI" panose="020B0500000000000000" pitchFamily="50" charset="-128"/>
            </a:endParaRPr>
          </a:p>
          <a:p>
            <a:pPr marL="457200" indent="-457200">
              <a:buAutoNum type="arabicPeriod"/>
            </a:pPr>
            <a:endParaRPr lang="en-US" altLang="ja-JP" sz="2400" b="1">
              <a:latin typeface="Yu Gothic UI" panose="020B0500000000000000" pitchFamily="50" charset="-128"/>
              <a:ea typeface="Yu Gothic UI" panose="020B0500000000000000" pitchFamily="50" charset="-128"/>
            </a:endParaRPr>
          </a:p>
          <a:p>
            <a:pPr marL="457200" indent="-457200">
              <a:buAutoNum type="arabicPeriod"/>
            </a:pPr>
            <a:endParaRPr lang="en-US" altLang="ja-JP" sz="2400" b="1">
              <a:latin typeface="Yu Gothic UI" panose="020B0500000000000000" pitchFamily="50" charset="-128"/>
              <a:ea typeface="Yu Gothic UI" panose="020B0500000000000000" pitchFamily="50" charset="-128"/>
            </a:endParaRPr>
          </a:p>
          <a:p>
            <a:pPr marL="457200" indent="-457200">
              <a:buAutoNum type="arabicPeriod"/>
            </a:pPr>
            <a:endParaRPr lang="en-GB" altLang="ja-JP" sz="2400" b="1">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299022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ja-JP" altLang="en-US">
                <a:solidFill>
                  <a:schemeClr val="tx1">
                    <a:lumMod val="65000"/>
                    <a:lumOff val="35000"/>
                  </a:schemeClr>
                </a:solidFill>
                <a:latin typeface="+mj-ea"/>
              </a:rPr>
              <a:t>０</a:t>
            </a:r>
            <a:r>
              <a:rPr lang="en-GB">
                <a:solidFill>
                  <a:schemeClr val="tx1">
                    <a:lumMod val="65000"/>
                    <a:lumOff val="35000"/>
                  </a:schemeClr>
                </a:solidFill>
                <a:latin typeface="+mj-ea"/>
                <a:ea typeface="+mj-ea"/>
              </a:rPr>
              <a:t>.</a:t>
            </a:r>
            <a:r>
              <a:rPr lang="en-GB">
                <a:solidFill>
                  <a:schemeClr val="tx1">
                    <a:lumMod val="65000"/>
                    <a:lumOff val="35000"/>
                  </a:schemeClr>
                </a:solidFill>
                <a:latin typeface="+mj-ea"/>
              </a:rPr>
              <a:t> </a:t>
            </a:r>
            <a:r>
              <a:rPr lang="ja-JP" altLang="en-US">
                <a:solidFill>
                  <a:schemeClr val="tx1">
                    <a:lumMod val="65000"/>
                    <a:lumOff val="35000"/>
                  </a:schemeClr>
                </a:solidFill>
                <a:latin typeface="+mj-ea"/>
              </a:rPr>
              <a:t>通知を投稿するチームとチャネルの準備</a:t>
            </a:r>
            <a:r>
              <a:rPr lang="en-GB">
                <a:solidFill>
                  <a:schemeClr val="tx1">
                    <a:lumMod val="65000"/>
                    <a:lumOff val="35000"/>
                  </a:schemeClr>
                </a:solidFill>
                <a:latin typeface="+mj-ea"/>
                <a:ea typeface="+mj-ea"/>
              </a:rPr>
              <a:t> </a:t>
            </a:r>
            <a:r>
              <a:rPr lang="en-GB" altLang="ja-JP">
                <a:solidFill>
                  <a:schemeClr val="tx1">
                    <a:lumMod val="65000"/>
                    <a:lumOff val="35000"/>
                  </a:schemeClr>
                </a:solidFill>
                <a:latin typeface="+mj-ea"/>
                <a:ea typeface="+mj-ea"/>
              </a:rPr>
              <a:t>( 3 </a:t>
            </a:r>
            <a:r>
              <a:rPr lang="ja-JP" altLang="en-US">
                <a:solidFill>
                  <a:schemeClr val="tx1">
                    <a:lumMod val="65000"/>
                    <a:lumOff val="35000"/>
                  </a:schemeClr>
                </a:solidFill>
                <a:latin typeface="+mj-ea"/>
                <a:ea typeface="+mj-ea"/>
              </a:rPr>
              <a:t>分</a:t>
            </a:r>
            <a:r>
              <a:rPr lang="en-GB" altLang="ja-JP">
                <a:solidFill>
                  <a:schemeClr val="tx1">
                    <a:lumMod val="65000"/>
                    <a:lumOff val="35000"/>
                  </a:schemeClr>
                </a:solidFill>
                <a:latin typeface="+mj-ea"/>
                <a:ea typeface="+mj-ea"/>
              </a:rPr>
              <a:t>)</a:t>
            </a:r>
            <a:endParaRPr lang="en-GB">
              <a:solidFill>
                <a:schemeClr val="tx1">
                  <a:lumMod val="65000"/>
                  <a:lumOff val="3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796284" y="934708"/>
            <a:ext cx="10506974" cy="1138773"/>
          </a:xfrm>
          <a:prstGeom prst="rect">
            <a:avLst/>
          </a:prstGeom>
        </p:spPr>
        <p:txBody>
          <a:bodyPr wrap="square" anchor="t">
            <a:spAutoFit/>
          </a:bodyPr>
          <a:lstStyle/>
          <a:p>
            <a:r>
              <a:rPr lang="en-US" altLang="ja-JP" sz="2000">
                <a:solidFill>
                  <a:srgbClr val="FF0000"/>
                </a:solidFill>
                <a:latin typeface="Yu Gothic UI" panose="020B0500000000000000" pitchFamily="50" charset="-128"/>
                <a:ea typeface="Yu Gothic UI" panose="020B0500000000000000" pitchFamily="50" charset="-128"/>
              </a:rPr>
              <a:t>※</a:t>
            </a:r>
            <a:r>
              <a:rPr lang="ja-JP" altLang="en-US" sz="2000">
                <a:solidFill>
                  <a:srgbClr val="FF0000"/>
                </a:solidFill>
                <a:latin typeface="Yu Gothic UI" panose="020B0500000000000000" pitchFamily="50" charset="-128"/>
                <a:ea typeface="Yu Gothic UI" panose="020B0500000000000000" pitchFamily="50" charset="-128"/>
              </a:rPr>
              <a:t>既に適切なチームがある場合はチャネルのみ作成してください</a:t>
            </a:r>
            <a:endParaRPr lang="en-GB" altLang="ja-JP" sz="2400">
              <a:solidFill>
                <a:srgbClr val="FF0000"/>
              </a:solidFill>
              <a:latin typeface="Yu Gothic UI" panose="020B0500000000000000" pitchFamily="50" charset="-128"/>
              <a:ea typeface="Yu Gothic UI" panose="020B0500000000000000" pitchFamily="50" charset="-128"/>
            </a:endParaRPr>
          </a:p>
          <a:p>
            <a:pPr marL="457200" indent="-457200">
              <a:buAutoNum type="arabicParenR"/>
            </a:pPr>
            <a:r>
              <a:rPr lang="en-US" altLang="ja-JP" sz="2400">
                <a:latin typeface="Yu Gothic UI" panose="020B0500000000000000" pitchFamily="50" charset="-128"/>
                <a:ea typeface="Yu Gothic UI" panose="020B0500000000000000" pitchFamily="50" charset="-128"/>
              </a:rPr>
              <a:t>Teams</a:t>
            </a:r>
            <a:r>
              <a:rPr lang="ja-JP" altLang="en-US" sz="2400">
                <a:latin typeface="Yu Gothic UI" panose="020B0500000000000000" pitchFamily="50" charset="-128"/>
                <a:ea typeface="Yu Gothic UI" panose="020B0500000000000000" pitchFamily="50" charset="-128"/>
              </a:rPr>
              <a:t> でチームの作成から任意のチームと、</a:t>
            </a:r>
            <a:r>
              <a:rPr lang="en-GB" altLang="ja-JP" sz="2400">
                <a:latin typeface="Yu Gothic UI" panose="020B0500000000000000" pitchFamily="50" charset="-128"/>
                <a:ea typeface="Yu Gothic UI" panose="020B0500000000000000" pitchFamily="50" charset="-128"/>
              </a:rPr>
              <a:t>  </a:t>
            </a:r>
            <a:r>
              <a:rPr lang="ja-JP" altLang="en-US" sz="2400">
                <a:latin typeface="Yu Gothic UI" panose="020B0500000000000000" pitchFamily="50" charset="-128"/>
                <a:ea typeface="Yu Gothic UI" panose="020B0500000000000000" pitchFamily="50" charset="-128"/>
              </a:rPr>
              <a:t>「共有</a:t>
            </a:r>
            <a:r>
              <a:rPr lang="en-GB" altLang="ja-JP" sz="2400">
                <a:latin typeface="Yu Gothic UI" panose="020B0500000000000000" pitchFamily="50" charset="-128"/>
                <a:ea typeface="Yu Gothic UI" panose="020B0500000000000000" pitchFamily="50" charset="-128"/>
              </a:rPr>
              <a:t>PC</a:t>
            </a:r>
            <a:r>
              <a:rPr lang="ja-JP" altLang="en-US" sz="2400">
                <a:latin typeface="Yu Gothic UI" panose="020B0500000000000000" pitchFamily="50" charset="-128"/>
                <a:ea typeface="Yu Gothic UI" panose="020B0500000000000000" pitchFamily="50" charset="-128"/>
              </a:rPr>
              <a:t>利用者申請」チャネルを</a:t>
            </a:r>
            <a:br>
              <a:rPr lang="en-US" altLang="ja-JP" sz="2400">
                <a:latin typeface="Yu Gothic UI" panose="020B0500000000000000" pitchFamily="50" charset="-128"/>
                <a:ea typeface="Yu Gothic UI" panose="020B0500000000000000" pitchFamily="50" charset="-128"/>
              </a:rPr>
            </a:br>
            <a:r>
              <a:rPr lang="ja-JP" altLang="en-US" sz="2400">
                <a:latin typeface="Yu Gothic UI" panose="020B0500000000000000" pitchFamily="50" charset="-128"/>
                <a:ea typeface="Yu Gothic UI" panose="020B0500000000000000" pitchFamily="50" charset="-128"/>
              </a:rPr>
              <a:t>作成する。</a:t>
            </a:r>
            <a:r>
              <a:rPr lang="en-US" altLang="ja-JP" sz="2400">
                <a:latin typeface="Yu Gothic UI" panose="020B0500000000000000" pitchFamily="50" charset="-128"/>
                <a:ea typeface="Yu Gothic UI" panose="020B0500000000000000" pitchFamily="50" charset="-128"/>
              </a:rPr>
              <a:t>※</a:t>
            </a:r>
            <a:r>
              <a:rPr lang="ja-JP" altLang="en-US" sz="2400">
                <a:latin typeface="Yu Gothic UI" panose="020B0500000000000000" pitchFamily="50" charset="-128"/>
                <a:ea typeface="Yu Gothic UI" panose="020B0500000000000000" pitchFamily="50" charset="-128"/>
              </a:rPr>
              <a:t>今後の作業のため</a:t>
            </a:r>
            <a:r>
              <a:rPr lang="en-US" altLang="ja-JP" sz="2400">
                <a:latin typeface="Yu Gothic UI" panose="020B0500000000000000" pitchFamily="50" charset="-128"/>
                <a:ea typeface="Yu Gothic UI" panose="020B0500000000000000" pitchFamily="50" charset="-128"/>
              </a:rPr>
              <a:t>, </a:t>
            </a:r>
            <a:r>
              <a:rPr lang="ja-JP" altLang="en-US" sz="2400">
                <a:latin typeface="Yu Gothic UI" panose="020B0500000000000000" pitchFamily="50" charset="-128"/>
                <a:ea typeface="Yu Gothic UI" panose="020B0500000000000000" pitchFamily="50" charset="-128"/>
              </a:rPr>
              <a:t>チャネル名は同じものを推奨</a:t>
            </a:r>
            <a:endParaRPr lang="en-GB" altLang="ja-JP" sz="2400" b="1">
              <a:solidFill>
                <a:srgbClr val="FF0000"/>
              </a:solidFill>
              <a:latin typeface="Yu Gothic UI" panose="020B0500000000000000" pitchFamily="50" charset="-128"/>
              <a:ea typeface="Yu Gothic UI" panose="020B0500000000000000" pitchFamily="50" charset="-128"/>
            </a:endParaRPr>
          </a:p>
        </p:txBody>
      </p:sp>
      <p:grpSp>
        <p:nvGrpSpPr>
          <p:cNvPr id="7" name="グループ化 6">
            <a:extLst>
              <a:ext uri="{FF2B5EF4-FFF2-40B4-BE49-F238E27FC236}">
                <a16:creationId xmlns:a16="http://schemas.microsoft.com/office/drawing/2014/main" id="{8B7C135F-8D59-4D27-B5BD-907D94AB149A}"/>
              </a:ext>
            </a:extLst>
          </p:cNvPr>
          <p:cNvGrpSpPr/>
          <p:nvPr/>
        </p:nvGrpSpPr>
        <p:grpSpPr>
          <a:xfrm>
            <a:off x="3441779" y="2211131"/>
            <a:ext cx="5819586" cy="4370532"/>
            <a:chOff x="3441779" y="2211131"/>
            <a:chExt cx="5819586" cy="4370532"/>
          </a:xfrm>
        </p:grpSpPr>
        <p:pic>
          <p:nvPicPr>
            <p:cNvPr id="4" name="図 3">
              <a:extLst>
                <a:ext uri="{FF2B5EF4-FFF2-40B4-BE49-F238E27FC236}">
                  <a16:creationId xmlns:a16="http://schemas.microsoft.com/office/drawing/2014/main" id="{24E00E1A-7EF9-4F27-B1D9-A8143C1CFC1C}"/>
                </a:ext>
              </a:extLst>
            </p:cNvPr>
            <p:cNvPicPr>
              <a:picLocks noChangeAspect="1"/>
            </p:cNvPicPr>
            <p:nvPr/>
          </p:nvPicPr>
          <p:blipFill>
            <a:blip r:embed="rId3"/>
            <a:stretch>
              <a:fillRect/>
            </a:stretch>
          </p:blipFill>
          <p:spPr>
            <a:xfrm>
              <a:off x="3441779" y="2211131"/>
              <a:ext cx="5819586" cy="4370532"/>
            </a:xfrm>
            <a:prstGeom prst="rect">
              <a:avLst/>
            </a:prstGeom>
          </p:spPr>
        </p:pic>
        <p:pic>
          <p:nvPicPr>
            <p:cNvPr id="6" name="図 5">
              <a:extLst>
                <a:ext uri="{FF2B5EF4-FFF2-40B4-BE49-F238E27FC236}">
                  <a16:creationId xmlns:a16="http://schemas.microsoft.com/office/drawing/2014/main" id="{5F72C1BD-1F87-44A4-BE7E-972B9A100093}"/>
                </a:ext>
              </a:extLst>
            </p:cNvPr>
            <p:cNvPicPr>
              <a:picLocks noChangeAspect="1"/>
            </p:cNvPicPr>
            <p:nvPr/>
          </p:nvPicPr>
          <p:blipFill>
            <a:blip r:embed="rId4"/>
            <a:stretch>
              <a:fillRect/>
            </a:stretch>
          </p:blipFill>
          <p:spPr>
            <a:xfrm>
              <a:off x="3758346" y="2433188"/>
              <a:ext cx="3127645" cy="407954"/>
            </a:xfrm>
            <a:prstGeom prst="rect">
              <a:avLst/>
            </a:prstGeom>
          </p:spPr>
        </p:pic>
      </p:grpSp>
    </p:spTree>
    <p:extLst>
      <p:ext uri="{BB962C8B-B14F-4D97-AF65-F5344CB8AC3E}">
        <p14:creationId xmlns:p14="http://schemas.microsoft.com/office/powerpoint/2010/main" val="282351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ja-JP" altLang="en-US">
                <a:solidFill>
                  <a:schemeClr val="tx1"/>
                </a:solidFill>
                <a:latin typeface="+mj-ea"/>
              </a:rPr>
              <a:t>０</a:t>
            </a:r>
            <a:r>
              <a:rPr lang="en-GB">
                <a:solidFill>
                  <a:schemeClr val="tx1"/>
                </a:solidFill>
                <a:latin typeface="+mj-ea"/>
                <a:ea typeface="+mj-ea"/>
              </a:rPr>
              <a:t>.</a:t>
            </a:r>
            <a:r>
              <a:rPr lang="en-GB">
                <a:solidFill>
                  <a:schemeClr val="tx1"/>
                </a:solidFill>
                <a:latin typeface="+mj-ea"/>
              </a:rPr>
              <a:t> </a:t>
            </a:r>
            <a:r>
              <a:rPr lang="ja-JP" altLang="en-US">
                <a:solidFill>
                  <a:schemeClr val="tx1"/>
                </a:solidFill>
                <a:latin typeface="+mj-ea"/>
              </a:rPr>
              <a:t>通知を投稿するチームとチャネルの準備</a:t>
            </a:r>
            <a:r>
              <a:rPr lang="en-GB">
                <a:solidFill>
                  <a:schemeClr val="tx1"/>
                </a:solidFill>
                <a:latin typeface="+mj-ea"/>
                <a:ea typeface="+mj-ea"/>
              </a:rPr>
              <a:t> </a:t>
            </a:r>
            <a:r>
              <a:rPr lang="en-GB" altLang="ja-JP">
                <a:solidFill>
                  <a:schemeClr val="tx1"/>
                </a:solidFill>
                <a:latin typeface="+mj-ea"/>
                <a:ea typeface="+mj-ea"/>
              </a:rPr>
              <a:t>( 3 </a:t>
            </a:r>
            <a:r>
              <a:rPr lang="ja-JP" altLang="en-US">
                <a:solidFill>
                  <a:schemeClr val="tx1"/>
                </a:solidFill>
                <a:latin typeface="+mj-ea"/>
                <a:ea typeface="+mj-ea"/>
              </a:rPr>
              <a:t>分</a:t>
            </a:r>
            <a:r>
              <a:rPr lang="en-GB" altLang="ja-JP">
                <a:solidFill>
                  <a:schemeClr val="tx1"/>
                </a:solidFill>
                <a:latin typeface="+mj-ea"/>
                <a:ea typeface="+mj-ea"/>
              </a:rPr>
              <a:t>)</a:t>
            </a:r>
            <a:endParaRPr lang="en-GB">
              <a:solidFill>
                <a:schemeClr val="tx1"/>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796284" y="934708"/>
            <a:ext cx="10506974" cy="830997"/>
          </a:xfrm>
          <a:prstGeom prst="rect">
            <a:avLst/>
          </a:prstGeom>
        </p:spPr>
        <p:txBody>
          <a:bodyPr wrap="square" anchor="t">
            <a:spAutoFit/>
          </a:bodyPr>
          <a:lstStyle/>
          <a:p>
            <a:r>
              <a:rPr lang="en-US" altLang="ja-JP" sz="2400">
                <a:latin typeface="Yu Gothic UI" panose="020B0500000000000000" pitchFamily="50" charset="-128"/>
                <a:ea typeface="Yu Gothic UI" panose="020B0500000000000000" pitchFamily="50" charset="-128"/>
              </a:rPr>
              <a:t>2) </a:t>
            </a:r>
            <a:r>
              <a:rPr lang="ja-JP" altLang="en-US" sz="2400">
                <a:latin typeface="Yu Gothic UI" panose="020B0500000000000000" pitchFamily="50" charset="-128"/>
                <a:ea typeface="Yu Gothic UI" panose="020B0500000000000000" pitchFamily="50" charset="-128"/>
              </a:rPr>
              <a:t>共有</a:t>
            </a:r>
            <a:r>
              <a:rPr lang="en-US" altLang="ja-JP" sz="2400">
                <a:latin typeface="Yu Gothic UI" panose="020B0500000000000000" pitchFamily="50" charset="-128"/>
                <a:ea typeface="Yu Gothic UI" panose="020B0500000000000000" pitchFamily="50" charset="-128"/>
              </a:rPr>
              <a:t>PC</a:t>
            </a:r>
            <a:r>
              <a:rPr lang="ja-JP" altLang="en-US" sz="2400">
                <a:latin typeface="Yu Gothic UI" panose="020B0500000000000000" pitchFamily="50" charset="-128"/>
                <a:ea typeface="Yu Gothic UI" panose="020B0500000000000000" pitchFamily="50" charset="-128"/>
              </a:rPr>
              <a:t>利用者申請チャネルのタブに </a:t>
            </a:r>
            <a:r>
              <a:rPr lang="en-GB" altLang="ja-JP" sz="2400">
                <a:latin typeface="Yu Gothic UI" panose="020B0500000000000000" pitchFamily="50" charset="-128"/>
                <a:ea typeface="Yu Gothic UI" panose="020B0500000000000000" pitchFamily="50" charset="-128"/>
              </a:rPr>
              <a:t>Planner </a:t>
            </a:r>
            <a:r>
              <a:rPr lang="ja-JP" altLang="en-US" sz="2400">
                <a:latin typeface="Yu Gothic UI" panose="020B0500000000000000" pitchFamily="50" charset="-128"/>
                <a:ea typeface="Yu Gothic UI" panose="020B0500000000000000" pitchFamily="50" charset="-128"/>
              </a:rPr>
              <a:t>を追加する。</a:t>
            </a:r>
            <a:endParaRPr lang="en-GB" altLang="ja-JP" sz="2400">
              <a:latin typeface="Yu Gothic UI" panose="020B0500000000000000" pitchFamily="50" charset="-128"/>
              <a:ea typeface="Yu Gothic UI" panose="020B0500000000000000" pitchFamily="50" charset="-128"/>
            </a:endParaRPr>
          </a:p>
          <a:p>
            <a:r>
              <a:rPr lang="ja-JP" altLang="en-US" sz="2400">
                <a:latin typeface="Yu Gothic UI" panose="020B0500000000000000" pitchFamily="50" charset="-128"/>
                <a:ea typeface="Yu Gothic UI" panose="020B0500000000000000" pitchFamily="50" charset="-128"/>
              </a:rPr>
              <a:t>　名前は </a:t>
            </a:r>
            <a:r>
              <a:rPr lang="en-GB" altLang="ja-JP" sz="2400">
                <a:latin typeface="Yu Gothic UI" panose="020B0500000000000000" pitchFamily="50" charset="-128"/>
                <a:ea typeface="Yu Gothic UI" panose="020B0500000000000000" pitchFamily="50" charset="-128"/>
              </a:rPr>
              <a:t>“</a:t>
            </a:r>
            <a:r>
              <a:rPr lang="ja-JP" altLang="en-US" sz="2400">
                <a:latin typeface="Yu Gothic UI" panose="020B0500000000000000" pitchFamily="50" charset="-128"/>
                <a:ea typeface="Yu Gothic UI" panose="020B0500000000000000" pitchFamily="50" charset="-128"/>
              </a:rPr>
              <a:t>タスク一覧</a:t>
            </a:r>
            <a:r>
              <a:rPr lang="en-GB" altLang="ja-JP" sz="2400">
                <a:latin typeface="Yu Gothic UI" panose="020B0500000000000000" pitchFamily="50" charset="-128"/>
                <a:ea typeface="Yu Gothic UI" panose="020B0500000000000000" pitchFamily="50" charset="-128"/>
              </a:rPr>
              <a:t>” </a:t>
            </a:r>
            <a:r>
              <a:rPr lang="ja-JP" altLang="en-US" sz="2400">
                <a:latin typeface="Yu Gothic UI" panose="020B0500000000000000" pitchFamily="50" charset="-128"/>
                <a:ea typeface="Yu Gothic UI" panose="020B0500000000000000" pitchFamily="50" charset="-128"/>
              </a:rPr>
              <a:t>とする。</a:t>
            </a:r>
            <a:endParaRPr lang="en-GB" altLang="ja-JP" sz="2400" b="1">
              <a:solidFill>
                <a:srgbClr val="FF0000"/>
              </a:solidFill>
              <a:latin typeface="Yu Gothic UI" panose="020B0500000000000000" pitchFamily="50" charset="-128"/>
              <a:ea typeface="Yu Gothic UI" panose="020B0500000000000000" pitchFamily="50" charset="-128"/>
            </a:endParaRPr>
          </a:p>
        </p:txBody>
      </p:sp>
      <p:grpSp>
        <p:nvGrpSpPr>
          <p:cNvPr id="21" name="グループ化 20">
            <a:extLst>
              <a:ext uri="{FF2B5EF4-FFF2-40B4-BE49-F238E27FC236}">
                <a16:creationId xmlns:a16="http://schemas.microsoft.com/office/drawing/2014/main" id="{006E60B0-FE30-4730-9E2E-539E2E1E7FE9}"/>
              </a:ext>
            </a:extLst>
          </p:cNvPr>
          <p:cNvGrpSpPr/>
          <p:nvPr/>
        </p:nvGrpSpPr>
        <p:grpSpPr>
          <a:xfrm>
            <a:off x="2280015" y="1765705"/>
            <a:ext cx="7119563" cy="2973602"/>
            <a:chOff x="1026995" y="2250144"/>
            <a:chExt cx="10231595" cy="4273393"/>
          </a:xfrm>
        </p:grpSpPr>
        <p:pic>
          <p:nvPicPr>
            <p:cNvPr id="6" name="図 5">
              <a:extLst>
                <a:ext uri="{FF2B5EF4-FFF2-40B4-BE49-F238E27FC236}">
                  <a16:creationId xmlns:a16="http://schemas.microsoft.com/office/drawing/2014/main" id="{90C91640-439F-4892-B755-982941597A7B}"/>
                </a:ext>
              </a:extLst>
            </p:cNvPr>
            <p:cNvPicPr>
              <a:picLocks noChangeAspect="1"/>
            </p:cNvPicPr>
            <p:nvPr/>
          </p:nvPicPr>
          <p:blipFill>
            <a:blip r:embed="rId3"/>
            <a:stretch>
              <a:fillRect/>
            </a:stretch>
          </p:blipFill>
          <p:spPr>
            <a:xfrm>
              <a:off x="6571185" y="2250144"/>
              <a:ext cx="4687405" cy="4176599"/>
            </a:xfrm>
            <a:prstGeom prst="rect">
              <a:avLst/>
            </a:prstGeom>
          </p:spPr>
        </p:pic>
        <p:pic>
          <p:nvPicPr>
            <p:cNvPr id="8" name="図 7">
              <a:extLst>
                <a:ext uri="{FF2B5EF4-FFF2-40B4-BE49-F238E27FC236}">
                  <a16:creationId xmlns:a16="http://schemas.microsoft.com/office/drawing/2014/main" id="{C64F583B-0521-4949-9DCC-29650BA69F49}"/>
                </a:ext>
              </a:extLst>
            </p:cNvPr>
            <p:cNvPicPr>
              <a:picLocks noChangeAspect="1"/>
            </p:cNvPicPr>
            <p:nvPr/>
          </p:nvPicPr>
          <p:blipFill>
            <a:blip r:embed="rId4"/>
            <a:stretch>
              <a:fillRect/>
            </a:stretch>
          </p:blipFill>
          <p:spPr>
            <a:xfrm>
              <a:off x="1026995" y="3857445"/>
              <a:ext cx="4645727" cy="2666092"/>
            </a:xfrm>
            <a:prstGeom prst="rect">
              <a:avLst/>
            </a:prstGeom>
            <a:ln>
              <a:solidFill>
                <a:schemeClr val="tx1"/>
              </a:solidFill>
            </a:ln>
          </p:spPr>
        </p:pic>
        <p:sp>
          <p:nvSpPr>
            <p:cNvPr id="9" name="矢印: 右 8">
              <a:extLst>
                <a:ext uri="{FF2B5EF4-FFF2-40B4-BE49-F238E27FC236}">
                  <a16:creationId xmlns:a16="http://schemas.microsoft.com/office/drawing/2014/main" id="{BD44B906-8007-48FD-B6EB-0E51EEFF5951}"/>
                </a:ext>
              </a:extLst>
            </p:cNvPr>
            <p:cNvSpPr/>
            <p:nvPr/>
          </p:nvSpPr>
          <p:spPr bwMode="auto">
            <a:xfrm>
              <a:off x="5570645" y="4843981"/>
              <a:ext cx="1121963" cy="767368"/>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12" name="グループ化 11">
              <a:extLst>
                <a:ext uri="{FF2B5EF4-FFF2-40B4-BE49-F238E27FC236}">
                  <a16:creationId xmlns:a16="http://schemas.microsoft.com/office/drawing/2014/main" id="{A40A6D80-3F5E-4F14-8F67-CF4DF966810A}"/>
                </a:ext>
              </a:extLst>
            </p:cNvPr>
            <p:cNvGrpSpPr/>
            <p:nvPr/>
          </p:nvGrpSpPr>
          <p:grpSpPr>
            <a:xfrm>
              <a:off x="1047334" y="2250144"/>
              <a:ext cx="4605051" cy="1106442"/>
              <a:chOff x="1047334" y="2250144"/>
              <a:chExt cx="4605051" cy="1106442"/>
            </a:xfrm>
          </p:grpSpPr>
          <p:pic>
            <p:nvPicPr>
              <p:cNvPr id="7" name="図 6">
                <a:extLst>
                  <a:ext uri="{FF2B5EF4-FFF2-40B4-BE49-F238E27FC236}">
                    <a16:creationId xmlns:a16="http://schemas.microsoft.com/office/drawing/2014/main" id="{B71272B2-85D6-4E6D-A61E-9E96FE15046E}"/>
                  </a:ext>
                </a:extLst>
              </p:cNvPr>
              <p:cNvPicPr>
                <a:picLocks noChangeAspect="1"/>
              </p:cNvPicPr>
              <p:nvPr/>
            </p:nvPicPr>
            <p:blipFill>
              <a:blip r:embed="rId5"/>
              <a:stretch>
                <a:fillRect/>
              </a:stretch>
            </p:blipFill>
            <p:spPr>
              <a:xfrm>
                <a:off x="1047334" y="2250144"/>
                <a:ext cx="4605051" cy="1106442"/>
              </a:xfrm>
              <a:prstGeom prst="rect">
                <a:avLst/>
              </a:prstGeom>
              <a:ln>
                <a:solidFill>
                  <a:schemeClr val="tx1"/>
                </a:solidFill>
              </a:ln>
            </p:spPr>
          </p:pic>
          <p:sp>
            <p:nvSpPr>
              <p:cNvPr id="11" name="正方形/長方形 10">
                <a:extLst>
                  <a:ext uri="{FF2B5EF4-FFF2-40B4-BE49-F238E27FC236}">
                    <a16:creationId xmlns:a16="http://schemas.microsoft.com/office/drawing/2014/main" id="{FE15C017-642A-43AE-AECE-5DDF7D6E8FE4}"/>
                  </a:ext>
                </a:extLst>
              </p:cNvPr>
              <p:cNvSpPr/>
              <p:nvPr/>
            </p:nvSpPr>
            <p:spPr bwMode="auto">
              <a:xfrm>
                <a:off x="2941983" y="2885188"/>
                <a:ext cx="908720" cy="295334"/>
              </a:xfrm>
              <a:prstGeom prst="rect">
                <a:avLst/>
              </a:prstGeom>
              <a:solidFill>
                <a:srgbClr val="F3F2F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13" name="正方形/長方形 12">
              <a:extLst>
                <a:ext uri="{FF2B5EF4-FFF2-40B4-BE49-F238E27FC236}">
                  <a16:creationId xmlns:a16="http://schemas.microsoft.com/office/drawing/2014/main" id="{116B8886-7841-4435-B8D7-F96C82FE65B3}"/>
                </a:ext>
              </a:extLst>
            </p:cNvPr>
            <p:cNvSpPr/>
            <p:nvPr/>
          </p:nvSpPr>
          <p:spPr bwMode="auto">
            <a:xfrm>
              <a:off x="3720076" y="2847274"/>
              <a:ext cx="533872" cy="33324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4" name="正方形/長方形 13">
              <a:extLst>
                <a:ext uri="{FF2B5EF4-FFF2-40B4-BE49-F238E27FC236}">
                  <a16:creationId xmlns:a16="http://schemas.microsoft.com/office/drawing/2014/main" id="{D5C683E1-0851-44C0-BE6B-16192DB7BE30}"/>
                </a:ext>
              </a:extLst>
            </p:cNvPr>
            <p:cNvSpPr/>
            <p:nvPr/>
          </p:nvSpPr>
          <p:spPr bwMode="auto">
            <a:xfrm>
              <a:off x="3651919" y="4770784"/>
              <a:ext cx="658823" cy="824422"/>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5" name="正方形/長方形 14">
              <a:extLst>
                <a:ext uri="{FF2B5EF4-FFF2-40B4-BE49-F238E27FC236}">
                  <a16:creationId xmlns:a16="http://schemas.microsoft.com/office/drawing/2014/main" id="{69C50B44-061B-46F9-AFEF-8FCB27992649}"/>
                </a:ext>
              </a:extLst>
            </p:cNvPr>
            <p:cNvSpPr/>
            <p:nvPr/>
          </p:nvSpPr>
          <p:spPr bwMode="auto">
            <a:xfrm>
              <a:off x="6893969" y="3540728"/>
              <a:ext cx="3959561" cy="824422"/>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6" name="正方形/長方形 15">
              <a:extLst>
                <a:ext uri="{FF2B5EF4-FFF2-40B4-BE49-F238E27FC236}">
                  <a16:creationId xmlns:a16="http://schemas.microsoft.com/office/drawing/2014/main" id="{4DB72852-2F00-4B02-8A5A-FBF829518D0D}"/>
                </a:ext>
              </a:extLst>
            </p:cNvPr>
            <p:cNvSpPr/>
            <p:nvPr/>
          </p:nvSpPr>
          <p:spPr bwMode="auto">
            <a:xfrm>
              <a:off x="10183350" y="5787413"/>
              <a:ext cx="817847" cy="35213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0" name="矢印: 右 9">
              <a:extLst>
                <a:ext uri="{FF2B5EF4-FFF2-40B4-BE49-F238E27FC236}">
                  <a16:creationId xmlns:a16="http://schemas.microsoft.com/office/drawing/2014/main" id="{738E3134-6D11-427D-BB42-3196B4E2AB5D}"/>
                </a:ext>
              </a:extLst>
            </p:cNvPr>
            <p:cNvSpPr/>
            <p:nvPr/>
          </p:nvSpPr>
          <p:spPr bwMode="auto">
            <a:xfrm rot="5400000">
              <a:off x="2849440" y="3218637"/>
              <a:ext cx="701234" cy="767368"/>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17" name="正方形/長方形 16">
            <a:extLst>
              <a:ext uri="{FF2B5EF4-FFF2-40B4-BE49-F238E27FC236}">
                <a16:creationId xmlns:a16="http://schemas.microsoft.com/office/drawing/2014/main" id="{F133D4F0-D4C2-4307-96FB-40C89F8D0EE4}"/>
              </a:ext>
            </a:extLst>
          </p:cNvPr>
          <p:cNvSpPr/>
          <p:nvPr/>
        </p:nvSpPr>
        <p:spPr>
          <a:xfrm>
            <a:off x="796284" y="4944121"/>
            <a:ext cx="10506974" cy="830997"/>
          </a:xfrm>
          <a:prstGeom prst="rect">
            <a:avLst/>
          </a:prstGeom>
        </p:spPr>
        <p:txBody>
          <a:bodyPr wrap="square" anchor="t">
            <a:spAutoFit/>
          </a:bodyPr>
          <a:lstStyle/>
          <a:p>
            <a:r>
              <a:rPr lang="en-US" altLang="ja-JP" sz="2400">
                <a:latin typeface="Yu Gothic UI" panose="020B0500000000000000" pitchFamily="50" charset="-128"/>
                <a:ea typeface="Yu Gothic UI" panose="020B0500000000000000" pitchFamily="50" charset="-128"/>
              </a:rPr>
              <a:t>3)</a:t>
            </a:r>
            <a:r>
              <a:rPr lang="ja-JP" altLang="en-US" sz="2400">
                <a:latin typeface="Yu Gothic UI" panose="020B0500000000000000" pitchFamily="50" charset="-128"/>
                <a:ea typeface="Yu Gothic UI" panose="020B0500000000000000" pitchFamily="50" charset="-128"/>
              </a:rPr>
              <a:t> タスク一覧タブを開き、</a:t>
            </a:r>
            <a:r>
              <a:rPr lang="en-GB" altLang="ja-JP" sz="2400" b="1">
                <a:latin typeface="Yu Gothic UI" panose="020B0500000000000000" pitchFamily="50" charset="-128"/>
                <a:ea typeface="Yu Gothic UI" panose="020B0500000000000000" pitchFamily="50" charset="-128"/>
              </a:rPr>
              <a:t>[</a:t>
            </a:r>
            <a:r>
              <a:rPr lang="ja-JP" altLang="en-US" sz="2400" b="1">
                <a:latin typeface="Yu Gothic UI" panose="020B0500000000000000" pitchFamily="50" charset="-128"/>
                <a:ea typeface="Yu Gothic UI" panose="020B0500000000000000" pitchFamily="50" charset="-128"/>
              </a:rPr>
              <a:t>申請の承認依頼</a:t>
            </a:r>
            <a:r>
              <a:rPr lang="en-GB" altLang="ja-JP" sz="2400" b="1">
                <a:latin typeface="Yu Gothic UI" panose="020B0500000000000000" pitchFamily="50" charset="-128"/>
                <a:ea typeface="Yu Gothic UI" panose="020B0500000000000000" pitchFamily="50" charset="-128"/>
              </a:rPr>
              <a:t>]</a:t>
            </a:r>
            <a:r>
              <a:rPr lang="ja-JP" altLang="en-US" sz="2400">
                <a:latin typeface="Yu Gothic UI" panose="020B0500000000000000" pitchFamily="50" charset="-128"/>
                <a:ea typeface="Yu Gothic UI" panose="020B0500000000000000" pitchFamily="50" charset="-128"/>
              </a:rPr>
              <a:t>と</a:t>
            </a:r>
            <a:r>
              <a:rPr lang="en-GB" altLang="ja-JP" sz="2400" b="1">
                <a:latin typeface="Yu Gothic UI" panose="020B0500000000000000" pitchFamily="50" charset="-128"/>
                <a:ea typeface="Yu Gothic UI" panose="020B0500000000000000" pitchFamily="50" charset="-128"/>
              </a:rPr>
              <a:t>[</a:t>
            </a:r>
            <a:r>
              <a:rPr lang="ja-JP" altLang="en-US" sz="2400" b="1">
                <a:latin typeface="Yu Gothic UI" panose="020B0500000000000000" pitchFamily="50" charset="-128"/>
                <a:ea typeface="Yu Gothic UI" panose="020B0500000000000000" pitchFamily="50" charset="-128"/>
              </a:rPr>
              <a:t>共有</a:t>
            </a:r>
            <a:r>
              <a:rPr lang="en-US" altLang="ja-JP" sz="2400" b="1">
                <a:latin typeface="Yu Gothic UI" panose="020B0500000000000000" pitchFamily="50" charset="-128"/>
                <a:ea typeface="Yu Gothic UI" panose="020B0500000000000000" pitchFamily="50" charset="-128"/>
              </a:rPr>
              <a:t>PC</a:t>
            </a:r>
            <a:r>
              <a:rPr lang="ja-JP" altLang="en-US" sz="2400" b="1">
                <a:latin typeface="Yu Gothic UI" panose="020B0500000000000000" pitchFamily="50" charset="-128"/>
                <a:ea typeface="Yu Gothic UI" panose="020B0500000000000000" pitchFamily="50" charset="-128"/>
              </a:rPr>
              <a:t>引き渡し</a:t>
            </a:r>
            <a:r>
              <a:rPr lang="en-GB" altLang="ja-JP" sz="2400" b="1">
                <a:latin typeface="Yu Gothic UI" panose="020B0500000000000000" pitchFamily="50" charset="-128"/>
                <a:ea typeface="Yu Gothic UI" panose="020B0500000000000000" pitchFamily="50" charset="-128"/>
              </a:rPr>
              <a:t>]</a:t>
            </a:r>
            <a:r>
              <a:rPr lang="ja-JP" altLang="en-US" sz="2400">
                <a:latin typeface="Yu Gothic UI" panose="020B0500000000000000" pitchFamily="50" charset="-128"/>
                <a:ea typeface="Yu Gothic UI" panose="020B0500000000000000" pitchFamily="50" charset="-128"/>
              </a:rPr>
              <a:t>の</a:t>
            </a:r>
            <a:br>
              <a:rPr lang="en-GB" altLang="ja-JP" sz="2400">
                <a:latin typeface="Yu Gothic UI" panose="020B0500000000000000" pitchFamily="50" charset="-128"/>
                <a:ea typeface="Yu Gothic UI" panose="020B0500000000000000" pitchFamily="50" charset="-128"/>
              </a:rPr>
            </a:br>
            <a:r>
              <a:rPr lang="ja-JP" altLang="en-US" sz="2400">
                <a:latin typeface="Yu Gothic UI" panose="020B0500000000000000" pitchFamily="50" charset="-128"/>
                <a:ea typeface="Yu Gothic UI" panose="020B0500000000000000" pitchFamily="50" charset="-128"/>
              </a:rPr>
              <a:t>　バケットを作成する。</a:t>
            </a:r>
            <a:endParaRPr lang="en-GB" altLang="ja-JP" sz="2400">
              <a:latin typeface="Yu Gothic UI" panose="020B0500000000000000" pitchFamily="50" charset="-128"/>
              <a:ea typeface="Yu Gothic UI" panose="020B0500000000000000" pitchFamily="50" charset="-128"/>
            </a:endParaRPr>
          </a:p>
        </p:txBody>
      </p:sp>
      <p:grpSp>
        <p:nvGrpSpPr>
          <p:cNvPr id="23" name="グループ化 22">
            <a:extLst>
              <a:ext uri="{FF2B5EF4-FFF2-40B4-BE49-F238E27FC236}">
                <a16:creationId xmlns:a16="http://schemas.microsoft.com/office/drawing/2014/main" id="{D43DC968-6493-48D9-A698-46D8A27AF4FF}"/>
              </a:ext>
            </a:extLst>
          </p:cNvPr>
          <p:cNvGrpSpPr/>
          <p:nvPr/>
        </p:nvGrpSpPr>
        <p:grpSpPr>
          <a:xfrm>
            <a:off x="2049611" y="5758382"/>
            <a:ext cx="8092779" cy="889625"/>
            <a:chOff x="1127694" y="5667504"/>
            <a:chExt cx="8092779" cy="889625"/>
          </a:xfrm>
        </p:grpSpPr>
        <p:pic>
          <p:nvPicPr>
            <p:cNvPr id="18" name="図 17">
              <a:extLst>
                <a:ext uri="{FF2B5EF4-FFF2-40B4-BE49-F238E27FC236}">
                  <a16:creationId xmlns:a16="http://schemas.microsoft.com/office/drawing/2014/main" id="{50199054-681D-47A6-81DA-0D910E1D8038}"/>
                </a:ext>
              </a:extLst>
            </p:cNvPr>
            <p:cNvPicPr>
              <a:picLocks noChangeAspect="1"/>
            </p:cNvPicPr>
            <p:nvPr/>
          </p:nvPicPr>
          <p:blipFill>
            <a:blip r:embed="rId6"/>
            <a:stretch>
              <a:fillRect/>
            </a:stretch>
          </p:blipFill>
          <p:spPr>
            <a:xfrm>
              <a:off x="1127694" y="5667504"/>
              <a:ext cx="2860605" cy="889625"/>
            </a:xfrm>
            <a:prstGeom prst="rect">
              <a:avLst/>
            </a:prstGeom>
            <a:ln>
              <a:solidFill>
                <a:schemeClr val="tx1"/>
              </a:solidFill>
            </a:ln>
          </p:spPr>
        </p:pic>
        <p:pic>
          <p:nvPicPr>
            <p:cNvPr id="19" name="図 18">
              <a:extLst>
                <a:ext uri="{FF2B5EF4-FFF2-40B4-BE49-F238E27FC236}">
                  <a16:creationId xmlns:a16="http://schemas.microsoft.com/office/drawing/2014/main" id="{686823E9-56E2-4939-9537-5F269908CD99}"/>
                </a:ext>
              </a:extLst>
            </p:cNvPr>
            <p:cNvPicPr>
              <a:picLocks noChangeAspect="1"/>
            </p:cNvPicPr>
            <p:nvPr/>
          </p:nvPicPr>
          <p:blipFill>
            <a:blip r:embed="rId7"/>
            <a:stretch>
              <a:fillRect/>
            </a:stretch>
          </p:blipFill>
          <p:spPr>
            <a:xfrm>
              <a:off x="5362044" y="5667504"/>
              <a:ext cx="3858429" cy="889625"/>
            </a:xfrm>
            <a:prstGeom prst="rect">
              <a:avLst/>
            </a:prstGeom>
            <a:ln>
              <a:solidFill>
                <a:schemeClr val="tx1"/>
              </a:solidFill>
            </a:ln>
          </p:spPr>
        </p:pic>
        <p:sp>
          <p:nvSpPr>
            <p:cNvPr id="22" name="矢印: 右 21">
              <a:extLst>
                <a:ext uri="{FF2B5EF4-FFF2-40B4-BE49-F238E27FC236}">
                  <a16:creationId xmlns:a16="http://schemas.microsoft.com/office/drawing/2014/main" id="{D260B4B2-6380-435A-824D-307DCD7D6A32}"/>
                </a:ext>
              </a:extLst>
            </p:cNvPr>
            <p:cNvSpPr/>
            <p:nvPr/>
          </p:nvSpPr>
          <p:spPr bwMode="auto">
            <a:xfrm>
              <a:off x="3974798" y="5853701"/>
              <a:ext cx="1537904"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Tree>
    <p:extLst>
      <p:ext uri="{BB962C8B-B14F-4D97-AF65-F5344CB8AC3E}">
        <p14:creationId xmlns:p14="http://schemas.microsoft.com/office/powerpoint/2010/main" val="376707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en-GB">
                <a:solidFill>
                  <a:schemeClr val="bg2">
                    <a:lumMod val="75000"/>
                  </a:schemeClr>
                </a:solidFill>
                <a:latin typeface="+mj-ea"/>
              </a:rPr>
              <a:t>1</a:t>
            </a:r>
            <a:r>
              <a:rPr lang="en-GB">
                <a:solidFill>
                  <a:schemeClr val="bg2">
                    <a:lumMod val="75000"/>
                  </a:schemeClr>
                </a:solidFill>
                <a:latin typeface="+mj-ea"/>
                <a:ea typeface="+mj-ea"/>
              </a:rPr>
              <a:t>.</a:t>
            </a:r>
            <a:r>
              <a:rPr lang="ja-JP" altLang="en-US">
                <a:solidFill>
                  <a:schemeClr val="bg2">
                    <a:lumMod val="75000"/>
                  </a:schemeClr>
                </a:solidFill>
                <a:latin typeface="+mj-ea"/>
                <a:ea typeface="+mj-ea"/>
              </a:rPr>
              <a:t>申請データを保存するリストをつくる</a:t>
            </a:r>
            <a:r>
              <a:rPr lang="en-GB">
                <a:solidFill>
                  <a:schemeClr val="bg2">
                    <a:lumMod val="75000"/>
                  </a:schemeClr>
                </a:solidFill>
                <a:latin typeface="+mj-ea"/>
                <a:ea typeface="+mj-ea"/>
              </a:rPr>
              <a:t> </a:t>
            </a:r>
            <a:r>
              <a:rPr lang="en-GB" altLang="ja-JP">
                <a:solidFill>
                  <a:schemeClr val="bg2">
                    <a:lumMod val="75000"/>
                  </a:schemeClr>
                </a:solidFill>
                <a:latin typeface="+mj-ea"/>
                <a:ea typeface="+mj-ea"/>
              </a:rPr>
              <a:t>( 10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 </a:t>
            </a:r>
            <a:r>
              <a:rPr lang="ja-JP" altLang="en-US">
                <a:solidFill>
                  <a:schemeClr val="bg2">
                    <a:lumMod val="75000"/>
                  </a:schemeClr>
                </a:solidFill>
                <a:latin typeface="+mj-ea"/>
              </a:rPr>
              <a:t>①</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519248" y="1049109"/>
            <a:ext cx="10829446" cy="2554545"/>
          </a:xfrm>
          <a:prstGeom prst="rect">
            <a:avLst/>
          </a:prstGeom>
        </p:spPr>
        <p:txBody>
          <a:bodyPr wrap="square" anchor="t">
            <a:spAutoFit/>
          </a:bodyPr>
          <a:lstStyle/>
          <a:p>
            <a:r>
              <a:rPr lang="en-US" altLang="ja-JP" sz="2000">
                <a:solidFill>
                  <a:srgbClr val="FF0000"/>
                </a:solidFill>
                <a:latin typeface="+mn-ea"/>
              </a:rPr>
              <a:t>※</a:t>
            </a:r>
            <a:r>
              <a:rPr lang="ja-JP" altLang="en-US" sz="2000">
                <a:solidFill>
                  <a:srgbClr val="FF0000"/>
                </a:solidFill>
                <a:latin typeface="+mn-ea"/>
              </a:rPr>
              <a:t>わかり易さのため </a:t>
            </a:r>
            <a:r>
              <a:rPr lang="en-GB" altLang="ja-JP" sz="2000">
                <a:solidFill>
                  <a:srgbClr val="FF0000"/>
                </a:solidFill>
                <a:latin typeface="+mn-ea"/>
              </a:rPr>
              <a:t>Teams </a:t>
            </a:r>
            <a:r>
              <a:rPr lang="ja-JP" altLang="en-US" sz="2000">
                <a:solidFill>
                  <a:srgbClr val="FF0000"/>
                </a:solidFill>
                <a:latin typeface="+mn-ea"/>
              </a:rPr>
              <a:t>と連動したサイトを使用しますが新規サイトでも問題ありません</a:t>
            </a:r>
            <a:endParaRPr lang="en-US" altLang="ja-JP" sz="2000">
              <a:solidFill>
                <a:srgbClr val="FF0000"/>
              </a:solidFill>
              <a:latin typeface="+mn-ea"/>
            </a:endParaRPr>
          </a:p>
          <a:p>
            <a:pPr marL="514350" indent="-514350">
              <a:buFont typeface="+mj-lt"/>
              <a:buAutoNum type="arabicParenR"/>
            </a:pPr>
            <a:r>
              <a:rPr lang="ja-JP" altLang="en-US" sz="2800">
                <a:latin typeface="+mn-ea"/>
              </a:rPr>
              <a:t>手順 </a:t>
            </a:r>
            <a:r>
              <a:rPr lang="en-US" altLang="ja-JP" sz="2800">
                <a:latin typeface="+mn-ea"/>
              </a:rPr>
              <a:t>0 </a:t>
            </a:r>
            <a:r>
              <a:rPr lang="ja-JP" altLang="en-US" sz="2800">
                <a:latin typeface="+mn-ea"/>
              </a:rPr>
              <a:t>で作成したチームのファイルタブを開き </a:t>
            </a:r>
            <a:r>
              <a:rPr lang="en-US" altLang="ja-JP" sz="2800">
                <a:latin typeface="+mn-ea"/>
              </a:rPr>
              <a:t>[SharePoint </a:t>
            </a:r>
            <a:r>
              <a:rPr lang="ja-JP" altLang="en-US" sz="2800">
                <a:latin typeface="+mn-ea"/>
              </a:rPr>
              <a:t>で開く</a:t>
            </a:r>
            <a:r>
              <a:rPr lang="en-US" altLang="ja-JP" sz="2800">
                <a:latin typeface="+mn-ea"/>
              </a:rPr>
              <a:t>] </a:t>
            </a:r>
            <a:r>
              <a:rPr lang="ja-JP" altLang="en-US" sz="2800">
                <a:latin typeface="+mn-ea"/>
              </a:rPr>
              <a:t>を押す</a:t>
            </a:r>
            <a:endParaRPr lang="en-GB" altLang="ja-JP" sz="2800">
              <a:latin typeface="+mn-ea"/>
            </a:endParaRPr>
          </a:p>
          <a:p>
            <a:pPr marL="514350" indent="-514350">
              <a:buFont typeface="+mj-lt"/>
              <a:buAutoNum type="arabicParenR"/>
            </a:pPr>
            <a:endParaRPr lang="ja-JP" altLang="en-US" sz="2800">
              <a:latin typeface="+mn-ea"/>
            </a:endParaRPr>
          </a:p>
          <a:p>
            <a:pPr marL="514350" indent="-514350">
              <a:buFont typeface="+mj-lt"/>
              <a:buAutoNum type="arabicParenR"/>
            </a:pPr>
            <a:r>
              <a:rPr lang="en-GB" altLang="ja-JP" sz="2800">
                <a:latin typeface="+mn-ea"/>
              </a:rPr>
              <a:t>[</a:t>
            </a:r>
            <a:r>
              <a:rPr lang="ja-JP" altLang="en-US" sz="2800">
                <a:latin typeface="+mn-ea"/>
              </a:rPr>
              <a:t>サイトコンテンツ</a:t>
            </a:r>
            <a:r>
              <a:rPr lang="en-GB" altLang="ja-JP" sz="2800">
                <a:latin typeface="+mn-ea"/>
              </a:rPr>
              <a:t>] </a:t>
            </a:r>
            <a:r>
              <a:rPr lang="ja-JP" altLang="en-US" sz="2800">
                <a:latin typeface="+mn-ea"/>
              </a:rPr>
              <a:t>＞ </a:t>
            </a:r>
            <a:r>
              <a:rPr lang="en-GB" altLang="ja-JP" sz="2800">
                <a:latin typeface="+mn-ea"/>
              </a:rPr>
              <a:t>[</a:t>
            </a:r>
            <a:r>
              <a:rPr lang="ja-JP" altLang="en-US" sz="2800">
                <a:latin typeface="+mn-ea"/>
              </a:rPr>
              <a:t>新規</a:t>
            </a:r>
            <a:r>
              <a:rPr lang="en-GB" altLang="ja-JP" sz="2800">
                <a:latin typeface="+mn-ea"/>
              </a:rPr>
              <a:t>] &gt; [</a:t>
            </a:r>
            <a:r>
              <a:rPr lang="ja-JP" altLang="en-US" sz="2800">
                <a:latin typeface="+mn-ea"/>
              </a:rPr>
              <a:t>リスト</a:t>
            </a:r>
            <a:r>
              <a:rPr lang="en-GB" altLang="ja-JP" sz="2800">
                <a:latin typeface="+mn-ea"/>
              </a:rPr>
              <a:t>]</a:t>
            </a:r>
            <a:r>
              <a:rPr lang="ja-JP" altLang="en-US" sz="2800">
                <a:latin typeface="+mn-ea"/>
              </a:rPr>
              <a:t> と選択し、以下の </a:t>
            </a:r>
            <a:r>
              <a:rPr lang="en-US" altLang="ja-JP" sz="2800">
                <a:latin typeface="+mn-ea"/>
              </a:rPr>
              <a:t>zip </a:t>
            </a:r>
            <a:r>
              <a:rPr lang="ja-JP" altLang="en-US" sz="2800">
                <a:latin typeface="+mn-ea"/>
              </a:rPr>
              <a:t>を解凍し </a:t>
            </a:r>
            <a:r>
              <a:rPr lang="en-US" altLang="ja-JP" sz="2800">
                <a:latin typeface="+mn-ea"/>
              </a:rPr>
              <a:t>Excel</a:t>
            </a:r>
            <a:r>
              <a:rPr lang="ja-JP" altLang="en-US" sz="2800">
                <a:latin typeface="+mn-ea"/>
              </a:rPr>
              <a:t> から新規作成する。名前は </a:t>
            </a:r>
            <a:r>
              <a:rPr lang="en-GB" altLang="ja-JP" sz="2800">
                <a:latin typeface="+mn-ea"/>
              </a:rPr>
              <a:t>“</a:t>
            </a:r>
            <a:r>
              <a:rPr lang="ja-JP" altLang="en-US" sz="2800">
                <a:latin typeface="+mn-ea"/>
              </a:rPr>
              <a:t>共有</a:t>
            </a:r>
            <a:r>
              <a:rPr lang="en-GB" altLang="ja-JP" sz="2800">
                <a:latin typeface="+mn-ea"/>
              </a:rPr>
              <a:t>PC</a:t>
            </a:r>
            <a:r>
              <a:rPr lang="ja-JP" altLang="en-US" sz="2800">
                <a:latin typeface="+mn-ea"/>
              </a:rPr>
              <a:t>利用者申請</a:t>
            </a:r>
            <a:r>
              <a:rPr lang="en-GB" altLang="ja-JP" sz="2800">
                <a:latin typeface="+mn-ea"/>
              </a:rPr>
              <a:t>” </a:t>
            </a:r>
            <a:r>
              <a:rPr lang="ja-JP" altLang="en-US" sz="2800">
                <a:latin typeface="+mn-ea"/>
              </a:rPr>
              <a:t>とする。</a:t>
            </a:r>
          </a:p>
          <a:p>
            <a:endParaRPr lang="en-GB" altLang="ja-JP" sz="2800">
              <a:latin typeface="+mn-ea"/>
            </a:endParaRPr>
          </a:p>
        </p:txBody>
      </p:sp>
      <p:pic>
        <p:nvPicPr>
          <p:cNvPr id="8" name="図 7">
            <a:extLst>
              <a:ext uri="{FF2B5EF4-FFF2-40B4-BE49-F238E27FC236}">
                <a16:creationId xmlns:a16="http://schemas.microsoft.com/office/drawing/2014/main" id="{5B69FD80-AE3D-43DD-9D4D-2E91E0F9D3D6}"/>
              </a:ext>
            </a:extLst>
          </p:cNvPr>
          <p:cNvPicPr>
            <a:picLocks noChangeAspect="1"/>
          </p:cNvPicPr>
          <p:nvPr/>
        </p:nvPicPr>
        <p:blipFill>
          <a:blip r:embed="rId4"/>
          <a:stretch>
            <a:fillRect/>
          </a:stretch>
        </p:blipFill>
        <p:spPr>
          <a:xfrm>
            <a:off x="3628572" y="3429000"/>
            <a:ext cx="5597844" cy="3208251"/>
          </a:xfrm>
          <a:prstGeom prst="rect">
            <a:avLst/>
          </a:prstGeom>
          <a:solidFill>
            <a:schemeClr val="bg1">
              <a:lumMod val="85000"/>
            </a:schemeClr>
          </a:solidFill>
          <a:ln>
            <a:solidFill>
              <a:schemeClr val="tx1"/>
            </a:solidFill>
          </a:ln>
        </p:spPr>
      </p:pic>
      <p:sp>
        <p:nvSpPr>
          <p:cNvPr id="10" name="矢印: 右 9">
            <a:extLst>
              <a:ext uri="{FF2B5EF4-FFF2-40B4-BE49-F238E27FC236}">
                <a16:creationId xmlns:a16="http://schemas.microsoft.com/office/drawing/2014/main" id="{8F7099AE-6784-44F6-83C4-4D33439954B0}"/>
              </a:ext>
            </a:extLst>
          </p:cNvPr>
          <p:cNvSpPr/>
          <p:nvPr/>
        </p:nvSpPr>
        <p:spPr bwMode="auto">
          <a:xfrm>
            <a:off x="2716100" y="4238260"/>
            <a:ext cx="780708"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2" name="吹き出し: 四角形 11">
            <a:extLst>
              <a:ext uri="{FF2B5EF4-FFF2-40B4-BE49-F238E27FC236}">
                <a16:creationId xmlns:a16="http://schemas.microsoft.com/office/drawing/2014/main" id="{14CB7F1E-AFB4-430D-8FC4-4C7C14801A9D}"/>
              </a:ext>
            </a:extLst>
          </p:cNvPr>
          <p:cNvSpPr/>
          <p:nvPr/>
        </p:nvSpPr>
        <p:spPr bwMode="auto">
          <a:xfrm>
            <a:off x="519248" y="5378620"/>
            <a:ext cx="2196851" cy="734073"/>
          </a:xfrm>
          <a:prstGeom prst="wedgeRectCallout">
            <a:avLst>
              <a:gd name="adj1" fmla="val 16485"/>
              <a:gd name="adj2" fmla="val -8561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US" altLang="ja-JP" sz="1400" b="1">
                <a:solidFill>
                  <a:schemeClr val="tx1"/>
                </a:solidFill>
                <a:latin typeface="+mn-ea"/>
                <a:cs typeface="Segoe UI" pitchFamily="34" charset="0"/>
              </a:rPr>
              <a:t>Ctrl+</a:t>
            </a:r>
            <a:r>
              <a:rPr kumimoji="1" lang="ja-JP" altLang="en-US" sz="1400" b="1">
                <a:solidFill>
                  <a:schemeClr val="tx1"/>
                </a:solidFill>
                <a:latin typeface="+mn-ea"/>
                <a:cs typeface="Segoe UI" pitchFamily="34" charset="0"/>
              </a:rPr>
              <a:t>ダブルクリックで開いて</a:t>
            </a:r>
            <a:br>
              <a:rPr kumimoji="1" lang="en-US" altLang="ja-JP" sz="1400" b="1">
                <a:solidFill>
                  <a:schemeClr val="tx1"/>
                </a:solidFill>
                <a:latin typeface="+mn-ea"/>
                <a:cs typeface="Segoe UI" pitchFamily="34" charset="0"/>
              </a:rPr>
            </a:br>
            <a:r>
              <a:rPr kumimoji="1" lang="en-US" altLang="ja-JP" sz="1400" b="1">
                <a:solidFill>
                  <a:schemeClr val="tx1"/>
                </a:solidFill>
                <a:latin typeface="+mn-ea"/>
                <a:cs typeface="Segoe UI" pitchFamily="34" charset="0"/>
              </a:rPr>
              <a:t>Excel</a:t>
            </a:r>
            <a:r>
              <a:rPr kumimoji="1" lang="ja-JP" altLang="en-US" sz="1400" b="1">
                <a:solidFill>
                  <a:schemeClr val="tx1"/>
                </a:solidFill>
                <a:latin typeface="+mn-ea"/>
                <a:cs typeface="Segoe UI" pitchFamily="34" charset="0"/>
              </a:rPr>
              <a:t>ファイルを取り出す</a:t>
            </a:r>
            <a:endParaRPr kumimoji="1" lang="en-GB" sz="1400" b="1">
              <a:solidFill>
                <a:schemeClr val="tx1"/>
              </a:solidFill>
              <a:latin typeface="+mn-ea"/>
              <a:cs typeface="Segoe UI" pitchFamily="34" charset="0"/>
            </a:endParaRPr>
          </a:p>
        </p:txBody>
      </p:sp>
      <p:sp>
        <p:nvSpPr>
          <p:cNvPr id="14" name="正方形/長方形 13">
            <a:extLst>
              <a:ext uri="{FF2B5EF4-FFF2-40B4-BE49-F238E27FC236}">
                <a16:creationId xmlns:a16="http://schemas.microsoft.com/office/drawing/2014/main" id="{82FAECFA-9AB7-4402-A124-7878875AF641}"/>
              </a:ext>
            </a:extLst>
          </p:cNvPr>
          <p:cNvSpPr/>
          <p:nvPr/>
        </p:nvSpPr>
        <p:spPr bwMode="auto">
          <a:xfrm>
            <a:off x="3628572" y="4939447"/>
            <a:ext cx="708929" cy="65778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6" name="正方形/長方形 15">
            <a:extLst>
              <a:ext uri="{FF2B5EF4-FFF2-40B4-BE49-F238E27FC236}">
                <a16:creationId xmlns:a16="http://schemas.microsoft.com/office/drawing/2014/main" id="{3FBF50B8-CA5D-4D78-A8AF-17081F6C0BEB}"/>
              </a:ext>
            </a:extLst>
          </p:cNvPr>
          <p:cNvSpPr/>
          <p:nvPr/>
        </p:nvSpPr>
        <p:spPr bwMode="auto">
          <a:xfrm>
            <a:off x="4876347" y="6149122"/>
            <a:ext cx="4039053" cy="27072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2" name="吹き出し: 四角形 21">
            <a:extLst>
              <a:ext uri="{FF2B5EF4-FFF2-40B4-BE49-F238E27FC236}">
                <a16:creationId xmlns:a16="http://schemas.microsoft.com/office/drawing/2014/main" id="{F864C28F-EC70-48A9-BEFC-1304548D1D7A}"/>
              </a:ext>
            </a:extLst>
          </p:cNvPr>
          <p:cNvSpPr/>
          <p:nvPr/>
        </p:nvSpPr>
        <p:spPr bwMode="auto">
          <a:xfrm>
            <a:off x="9358180" y="5277395"/>
            <a:ext cx="2481395" cy="1142456"/>
          </a:xfrm>
          <a:prstGeom prst="wedgeRectCallout">
            <a:avLst>
              <a:gd name="adj1" fmla="val -69123"/>
              <a:gd name="adj2" fmla="val 2726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US" altLang="ja-JP" sz="1400">
                <a:solidFill>
                  <a:schemeClr val="tx1"/>
                </a:solidFill>
                <a:latin typeface="+mn-ea"/>
                <a:cs typeface="Segoe UI" pitchFamily="34" charset="0"/>
              </a:rPr>
              <a:t>Excel</a:t>
            </a:r>
            <a:r>
              <a:rPr kumimoji="1" lang="ja-JP" altLang="en-US" sz="1400">
                <a:solidFill>
                  <a:schemeClr val="tx1"/>
                </a:solidFill>
                <a:latin typeface="+mn-ea"/>
                <a:cs typeface="Segoe UI" pitchFamily="34" charset="0"/>
              </a:rPr>
              <a:t> は</a:t>
            </a:r>
            <a:r>
              <a:rPr kumimoji="1" lang="ja-JP" altLang="en-US" sz="1400" b="1">
                <a:solidFill>
                  <a:schemeClr val="tx1"/>
                </a:solidFill>
                <a:latin typeface="+mn-ea"/>
                <a:cs typeface="Segoe UI" pitchFamily="34" charset="0"/>
              </a:rPr>
              <a:t>事前にサイトのドキュメントライブラリにアップロード</a:t>
            </a:r>
            <a:r>
              <a:rPr kumimoji="1" lang="ja-JP" altLang="en-US" sz="1400">
                <a:solidFill>
                  <a:schemeClr val="tx1"/>
                </a:solidFill>
                <a:latin typeface="+mn-ea"/>
                <a:cs typeface="Segoe UI" pitchFamily="34" charset="0"/>
              </a:rPr>
              <a:t>しておく</a:t>
            </a:r>
            <a:br>
              <a:rPr kumimoji="1" lang="en-US" altLang="ja-JP" sz="1400">
                <a:solidFill>
                  <a:schemeClr val="tx1"/>
                </a:solidFill>
                <a:latin typeface="+mn-ea"/>
                <a:cs typeface="Segoe UI" pitchFamily="34" charset="0"/>
              </a:rPr>
            </a:br>
            <a:r>
              <a:rPr kumimoji="1" lang="ja-JP" altLang="en-US" sz="1400">
                <a:solidFill>
                  <a:schemeClr val="tx1"/>
                </a:solidFill>
                <a:latin typeface="+mn-ea"/>
                <a:cs typeface="Segoe UI" pitchFamily="34" charset="0"/>
              </a:rPr>
              <a:t>（</a:t>
            </a:r>
            <a:r>
              <a:rPr kumimoji="1" lang="en-US" altLang="ja-JP" sz="1400">
                <a:solidFill>
                  <a:schemeClr val="tx1"/>
                </a:solidFill>
                <a:latin typeface="+mn-ea"/>
                <a:cs typeface="Segoe UI" pitchFamily="34" charset="0"/>
              </a:rPr>
              <a:t>Teams</a:t>
            </a:r>
            <a:r>
              <a:rPr kumimoji="1" lang="ja-JP" altLang="en-US" sz="1400">
                <a:solidFill>
                  <a:schemeClr val="tx1"/>
                </a:solidFill>
                <a:latin typeface="+mn-ea"/>
                <a:cs typeface="Segoe UI" pitchFamily="34" charset="0"/>
              </a:rPr>
              <a:t> から当該チームに</a:t>
            </a:r>
            <a:br>
              <a:rPr kumimoji="1" lang="en-US" altLang="ja-JP" sz="1400">
                <a:solidFill>
                  <a:schemeClr val="tx1"/>
                </a:solidFill>
                <a:latin typeface="+mn-ea"/>
                <a:cs typeface="Segoe UI" pitchFamily="34" charset="0"/>
              </a:rPr>
            </a:br>
            <a:r>
              <a:rPr kumimoji="1" lang="ja-JP" altLang="en-US" sz="1400">
                <a:solidFill>
                  <a:schemeClr val="tx1"/>
                </a:solidFill>
                <a:latin typeface="+mn-ea"/>
                <a:cs typeface="Segoe UI" pitchFamily="34" charset="0"/>
              </a:rPr>
              <a:t>アップロードしても参照できます）</a:t>
            </a:r>
            <a:endParaRPr kumimoji="1" lang="en-US" altLang="ja-JP" sz="1400">
              <a:solidFill>
                <a:schemeClr val="tx1"/>
              </a:solidFill>
              <a:latin typeface="+mn-ea"/>
              <a:cs typeface="Segoe UI" pitchFamily="34" charset="0"/>
            </a:endParaRPr>
          </a:p>
        </p:txBody>
      </p:sp>
      <p:graphicFrame>
        <p:nvGraphicFramePr>
          <p:cNvPr id="24" name="オブジェクト 23">
            <a:extLst>
              <a:ext uri="{FF2B5EF4-FFF2-40B4-BE49-F238E27FC236}">
                <a16:creationId xmlns:a16="http://schemas.microsoft.com/office/drawing/2014/main" id="{C7DB0EA2-2D28-4128-9AD9-9B0BF1BE055D}"/>
              </a:ext>
            </a:extLst>
          </p:cNvPr>
          <p:cNvGraphicFramePr>
            <a:graphicFrameLocks noChangeAspect="1"/>
          </p:cNvGraphicFramePr>
          <p:nvPr>
            <p:extLst>
              <p:ext uri="{D42A27DB-BD31-4B8C-83A1-F6EECF244321}">
                <p14:modId xmlns:p14="http://schemas.microsoft.com/office/powerpoint/2010/main" val="2341776546"/>
              </p:ext>
            </p:extLst>
          </p:nvPr>
        </p:nvGraphicFramePr>
        <p:xfrm>
          <a:off x="153988" y="3821113"/>
          <a:ext cx="2832100" cy="1225550"/>
        </p:xfrm>
        <a:graphic>
          <a:graphicData uri="http://schemas.openxmlformats.org/presentationml/2006/ole">
            <mc:AlternateContent xmlns:mc="http://schemas.openxmlformats.org/markup-compatibility/2006">
              <mc:Choice xmlns:v="urn:schemas-microsoft-com:vml" Requires="v">
                <p:oleObj spid="_x0000_s1026" name="パッケージャー シェル オブジェクト" showAsIcon="1" r:id="rId5" imgW="861840" imgH="372960" progId="Package">
                  <p:embed/>
                </p:oleObj>
              </mc:Choice>
              <mc:Fallback>
                <p:oleObj name="パッケージャー シェル オブジェクト" showAsIcon="1" r:id="rId5" imgW="861840" imgH="372960" progId="Package">
                  <p:embed/>
                  <p:pic>
                    <p:nvPicPr>
                      <p:cNvPr id="24" name="オブジェクト 23">
                        <a:extLst>
                          <a:ext uri="{FF2B5EF4-FFF2-40B4-BE49-F238E27FC236}">
                            <a16:creationId xmlns:a16="http://schemas.microsoft.com/office/drawing/2014/main" id="{C7DB0EA2-2D28-4128-9AD9-9B0BF1BE055D}"/>
                          </a:ext>
                        </a:extLst>
                      </p:cNvPr>
                      <p:cNvPicPr/>
                      <p:nvPr/>
                    </p:nvPicPr>
                    <p:blipFill>
                      <a:blip r:embed="rId6"/>
                      <a:stretch>
                        <a:fillRect/>
                      </a:stretch>
                    </p:blipFill>
                    <p:spPr>
                      <a:xfrm>
                        <a:off x="153988" y="3821113"/>
                        <a:ext cx="2832100" cy="1225550"/>
                      </a:xfrm>
                      <a:prstGeom prst="rect">
                        <a:avLst/>
                      </a:prstGeom>
                    </p:spPr>
                  </p:pic>
                </p:oleObj>
              </mc:Fallback>
            </mc:AlternateContent>
          </a:graphicData>
        </a:graphic>
      </p:graphicFrame>
      <p:sp>
        <p:nvSpPr>
          <p:cNvPr id="13" name="吹き出し: 四角形 19">
            <a:extLst>
              <a:ext uri="{FF2B5EF4-FFF2-40B4-BE49-F238E27FC236}">
                <a16:creationId xmlns:a16="http://schemas.microsoft.com/office/drawing/2014/main" id="{1ABFF5A8-A1A8-4BB3-B89F-996955C71C02}"/>
              </a:ext>
            </a:extLst>
          </p:cNvPr>
          <p:cNvSpPr/>
          <p:nvPr/>
        </p:nvSpPr>
        <p:spPr bwMode="auto">
          <a:xfrm>
            <a:off x="7418803" y="3425228"/>
            <a:ext cx="2676806" cy="614724"/>
          </a:xfrm>
          <a:prstGeom prst="wedgeRectCallout">
            <a:avLst>
              <a:gd name="adj1" fmla="val -84861"/>
              <a:gd name="adj2" fmla="val 3505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lang="ja-JP" altLang="en-US" sz="1400">
                <a:solidFill>
                  <a:schemeClr val="tx1"/>
                </a:solidFill>
                <a:latin typeface="+mn-ea"/>
                <a:cs typeface="Segoe UI"/>
              </a:rPr>
              <a:t>共有PC利用者申請 と入力</a:t>
            </a:r>
            <a:endParaRPr lang="en-US" altLang="ja-JP">
              <a:solidFill>
                <a:schemeClr val="tx1"/>
              </a:solidFill>
            </a:endParaRPr>
          </a:p>
          <a:p>
            <a:pPr algn="ctr" defTabSz="914099">
              <a:spcBef>
                <a:spcPct val="0"/>
              </a:spcBef>
              <a:spcAft>
                <a:spcPct val="0"/>
              </a:spcAft>
            </a:pPr>
            <a:r>
              <a:rPr lang="ja-JP" altLang="en-US" sz="1400">
                <a:solidFill>
                  <a:schemeClr val="tx1"/>
                </a:solidFill>
                <a:latin typeface="+mn-ea"/>
                <a:cs typeface="Segoe UI"/>
              </a:rPr>
              <a:t>仕組み的には違う名前でもOK</a:t>
            </a:r>
            <a:endParaRPr lang="ja-JP" altLang="en-US" sz="1400">
              <a:solidFill>
                <a:schemeClr val="tx1"/>
              </a:solidFill>
              <a:latin typeface="+mn-ea"/>
              <a:cs typeface="Segoe UI" pitchFamily="34" charset="0"/>
            </a:endParaRPr>
          </a:p>
        </p:txBody>
      </p:sp>
      <p:sp>
        <p:nvSpPr>
          <p:cNvPr id="6" name="十字形 5">
            <a:extLst>
              <a:ext uri="{FF2B5EF4-FFF2-40B4-BE49-F238E27FC236}">
                <a16:creationId xmlns:a16="http://schemas.microsoft.com/office/drawing/2014/main" id="{890AD132-6FA6-4E0F-B222-58B7822A62B3}"/>
              </a:ext>
            </a:extLst>
          </p:cNvPr>
          <p:cNvSpPr/>
          <p:nvPr/>
        </p:nvSpPr>
        <p:spPr bwMode="auto">
          <a:xfrm rot="2698463">
            <a:off x="6525447" y="4344486"/>
            <a:ext cx="501213" cy="484656"/>
          </a:xfrm>
          <a:prstGeom prst="plus">
            <a:avLst>
              <a:gd name="adj" fmla="val 43417"/>
            </a:avLst>
          </a:prstGeom>
          <a:solidFill>
            <a:schemeClr val="accent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ja-JP" altLang="en-US" sz="1400">
              <a:solidFill>
                <a:schemeClr val="tx1"/>
              </a:solidFill>
              <a:latin typeface="メイリオ" pitchFamily="50" charset="-128"/>
              <a:ea typeface="メイリオ" pitchFamily="50" charset="-128"/>
              <a:cs typeface="Segoe UI" pitchFamily="34" charset="0"/>
            </a:endParaRPr>
          </a:p>
        </p:txBody>
      </p:sp>
      <p:sp>
        <p:nvSpPr>
          <p:cNvPr id="7" name="吹き出し: 四角形 19">
            <a:extLst>
              <a:ext uri="{FF2B5EF4-FFF2-40B4-BE49-F238E27FC236}">
                <a16:creationId xmlns:a16="http://schemas.microsoft.com/office/drawing/2014/main" id="{9F4CD7C4-AA93-4DF5-AB16-BF020B89AA2F}"/>
              </a:ext>
            </a:extLst>
          </p:cNvPr>
          <p:cNvSpPr/>
          <p:nvPr/>
        </p:nvSpPr>
        <p:spPr bwMode="auto">
          <a:xfrm>
            <a:off x="8202955" y="4287579"/>
            <a:ext cx="1914543" cy="614724"/>
          </a:xfrm>
          <a:prstGeom prst="wedgeRectCallout">
            <a:avLst>
              <a:gd name="adj1" fmla="val -118066"/>
              <a:gd name="adj2" fmla="val -4613"/>
            </a:avLst>
          </a:prstGeom>
          <a:solidFill>
            <a:schemeClr val="accent5"/>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lang="ja-JP" altLang="en-US" sz="1400">
                <a:solidFill>
                  <a:schemeClr val="bg1"/>
                </a:solidFill>
                <a:latin typeface="+mn-ea"/>
                <a:cs typeface="Segoe UI"/>
              </a:rPr>
              <a:t>新規にアップロードではなく</a:t>
            </a:r>
            <a:endParaRPr lang="en-US" altLang="ja-JP" sz="1400">
              <a:solidFill>
                <a:schemeClr val="bg1"/>
              </a:solidFill>
              <a:latin typeface="+mn-ea"/>
              <a:cs typeface="Segoe UI"/>
            </a:endParaRPr>
          </a:p>
          <a:p>
            <a:pPr algn="ctr" defTabSz="914099" fontAlgn="base">
              <a:spcBef>
                <a:spcPct val="0"/>
              </a:spcBef>
              <a:spcAft>
                <a:spcPct val="0"/>
              </a:spcAft>
            </a:pPr>
            <a:r>
              <a:rPr lang="ja-JP" altLang="en-US" sz="1400">
                <a:solidFill>
                  <a:schemeClr val="bg1"/>
                </a:solidFill>
                <a:latin typeface="+mn-ea"/>
                <a:cs typeface="Segoe UI"/>
              </a:rPr>
              <a:t>事前にあげておく</a:t>
            </a:r>
            <a:endParaRPr lang="ja-JP" altLang="en-US" sz="1400">
              <a:solidFill>
                <a:schemeClr val="bg1"/>
              </a:solidFill>
              <a:latin typeface="+mn-ea"/>
              <a:cs typeface="Segoe UI" pitchFamily="34" charset="0"/>
            </a:endParaRPr>
          </a:p>
        </p:txBody>
      </p:sp>
    </p:spTree>
    <p:extLst>
      <p:ext uri="{BB962C8B-B14F-4D97-AF65-F5344CB8AC3E}">
        <p14:creationId xmlns:p14="http://schemas.microsoft.com/office/powerpoint/2010/main" val="2488076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en-GB">
                <a:solidFill>
                  <a:schemeClr val="bg2">
                    <a:lumMod val="75000"/>
                  </a:schemeClr>
                </a:solidFill>
                <a:latin typeface="+mj-ea"/>
              </a:rPr>
              <a:t>1.</a:t>
            </a:r>
            <a:r>
              <a:rPr lang="ja-JP" altLang="en-US">
                <a:solidFill>
                  <a:schemeClr val="bg2">
                    <a:lumMod val="75000"/>
                  </a:schemeClr>
                </a:solidFill>
                <a:latin typeface="+mj-ea"/>
              </a:rPr>
              <a:t>申請データを保存するリストをつくる</a:t>
            </a:r>
            <a:r>
              <a:rPr lang="en-GB">
                <a:solidFill>
                  <a:schemeClr val="bg2">
                    <a:lumMod val="75000"/>
                  </a:schemeClr>
                </a:solidFill>
                <a:latin typeface="+mj-ea"/>
              </a:rPr>
              <a:t> </a:t>
            </a:r>
            <a:r>
              <a:rPr lang="en-GB" altLang="ja-JP">
                <a:solidFill>
                  <a:schemeClr val="bg2">
                    <a:lumMod val="75000"/>
                  </a:schemeClr>
                </a:solidFill>
                <a:latin typeface="+mj-ea"/>
              </a:rPr>
              <a:t>( 10 </a:t>
            </a:r>
            <a:r>
              <a:rPr lang="ja-JP" altLang="en-US">
                <a:solidFill>
                  <a:schemeClr val="bg2">
                    <a:lumMod val="75000"/>
                  </a:schemeClr>
                </a:solidFill>
                <a:latin typeface="+mj-ea"/>
              </a:rPr>
              <a:t>分</a:t>
            </a:r>
            <a:r>
              <a:rPr lang="en-GB" altLang="ja-JP">
                <a:solidFill>
                  <a:schemeClr val="bg2">
                    <a:lumMod val="75000"/>
                  </a:schemeClr>
                </a:solidFill>
                <a:latin typeface="+mj-ea"/>
              </a:rPr>
              <a:t>) </a:t>
            </a:r>
            <a:r>
              <a:rPr lang="ja-JP" altLang="en-US">
                <a:solidFill>
                  <a:schemeClr val="bg2">
                    <a:lumMod val="75000"/>
                  </a:schemeClr>
                </a:solidFill>
                <a:latin typeface="+mj-ea"/>
              </a:rPr>
              <a:t>②</a:t>
            </a:r>
            <a:endParaRPr lang="en-GB">
              <a:solidFill>
                <a:schemeClr val="bg2">
                  <a:lumMod val="75000"/>
                </a:schemeClr>
              </a:solidFill>
              <a:latin typeface="+mj-ea"/>
              <a:ea typeface="+mj-ea"/>
            </a:endParaRPr>
          </a:p>
        </p:txBody>
      </p:sp>
      <p:sp>
        <p:nvSpPr>
          <p:cNvPr id="8" name="正方形/長方形 7">
            <a:extLst>
              <a:ext uri="{FF2B5EF4-FFF2-40B4-BE49-F238E27FC236}">
                <a16:creationId xmlns:a16="http://schemas.microsoft.com/office/drawing/2014/main" id="{A4243F0C-C61C-4156-9498-4895ADC1A2E9}"/>
              </a:ext>
            </a:extLst>
          </p:cNvPr>
          <p:cNvSpPr/>
          <p:nvPr/>
        </p:nvSpPr>
        <p:spPr>
          <a:xfrm>
            <a:off x="258830" y="1038739"/>
            <a:ext cx="11672752" cy="954107"/>
          </a:xfrm>
          <a:prstGeom prst="rect">
            <a:avLst/>
          </a:prstGeom>
        </p:spPr>
        <p:txBody>
          <a:bodyPr wrap="square" anchor="t">
            <a:spAutoFit/>
          </a:bodyPr>
          <a:lstStyle/>
          <a:p>
            <a:r>
              <a:rPr lang="en-US" altLang="ja-JP" sz="2800">
                <a:latin typeface="+mn-ea"/>
              </a:rPr>
              <a:t>3) </a:t>
            </a:r>
            <a:r>
              <a:rPr lang="ja-JP" altLang="en-US" sz="2800">
                <a:latin typeface="+mn-ea"/>
              </a:rPr>
              <a:t>リストが作成されたらリスト </a:t>
            </a:r>
            <a:r>
              <a:rPr lang="ja-JP" altLang="en-US" sz="2800" b="1">
                <a:latin typeface="+mn-ea"/>
              </a:rPr>
              <a:t>左から</a:t>
            </a:r>
            <a:r>
              <a:rPr lang="en-US" altLang="ja-JP" sz="2800" b="1">
                <a:latin typeface="+mn-ea"/>
              </a:rPr>
              <a:t>2</a:t>
            </a:r>
            <a:r>
              <a:rPr lang="ja-JP" altLang="en-US" sz="2800" b="1">
                <a:latin typeface="+mn-ea"/>
              </a:rPr>
              <a:t>番目の </a:t>
            </a:r>
            <a:r>
              <a:rPr lang="en-US" altLang="ja-JP" sz="2800" b="1">
                <a:latin typeface="+mn-ea"/>
              </a:rPr>
              <a:t>[</a:t>
            </a:r>
            <a:r>
              <a:rPr lang="ja-JP" altLang="en-US" sz="2800" b="1">
                <a:latin typeface="+mn-ea"/>
              </a:rPr>
              <a:t>申請状態一覧</a:t>
            </a:r>
            <a:r>
              <a:rPr lang="en-US" altLang="ja-JP" sz="2800" b="1">
                <a:latin typeface="+mn-ea"/>
              </a:rPr>
              <a:t>]</a:t>
            </a:r>
            <a:r>
              <a:rPr lang="ja-JP" altLang="en-US" sz="2800" b="1">
                <a:latin typeface="+mn-ea"/>
              </a:rPr>
              <a:t> 列 </a:t>
            </a:r>
            <a:r>
              <a:rPr lang="ja-JP" altLang="en-US" sz="2800">
                <a:latin typeface="+mn-ea"/>
              </a:rPr>
              <a:t>の横の▽</a:t>
            </a:r>
            <a:br>
              <a:rPr lang="en-US" altLang="ja-JP" sz="2800">
                <a:latin typeface="+mn-ea"/>
              </a:rPr>
            </a:br>
            <a:r>
              <a:rPr lang="ja-JP" altLang="en-US" sz="2800">
                <a:latin typeface="+mn-ea"/>
              </a:rPr>
              <a:t>　から </a:t>
            </a:r>
            <a:r>
              <a:rPr lang="en-US" altLang="ja-JP" sz="2800">
                <a:latin typeface="+mn-ea"/>
              </a:rPr>
              <a:t>[</a:t>
            </a:r>
            <a:r>
              <a:rPr lang="ja-JP" altLang="en-US" sz="2800">
                <a:latin typeface="+mn-ea"/>
              </a:rPr>
              <a:t>列の設定</a:t>
            </a:r>
            <a:r>
              <a:rPr lang="en-US" altLang="ja-JP" sz="2800">
                <a:latin typeface="+mn-ea"/>
              </a:rPr>
              <a:t>] &gt; [</a:t>
            </a:r>
            <a:r>
              <a:rPr lang="ja-JP" altLang="en-US" sz="2800">
                <a:latin typeface="+mn-ea"/>
              </a:rPr>
              <a:t>この列の書式設定</a:t>
            </a:r>
            <a:r>
              <a:rPr lang="en-US" altLang="ja-JP" sz="2800">
                <a:latin typeface="+mn-ea"/>
              </a:rPr>
              <a:t>] &gt; [</a:t>
            </a:r>
            <a:r>
              <a:rPr lang="ja-JP" altLang="en-US" sz="2800">
                <a:latin typeface="+mn-ea"/>
              </a:rPr>
              <a:t>条件付き書式</a:t>
            </a:r>
            <a:r>
              <a:rPr lang="en-US" altLang="ja-JP" sz="2800">
                <a:latin typeface="+mn-ea"/>
              </a:rPr>
              <a:t>] </a:t>
            </a:r>
            <a:r>
              <a:rPr lang="ja-JP" altLang="en-US" sz="2800">
                <a:latin typeface="+mn-ea"/>
              </a:rPr>
              <a:t>を選びルールを作成</a:t>
            </a:r>
            <a:endParaRPr lang="en-US" altLang="ja-JP" sz="2800">
              <a:latin typeface="+mn-ea"/>
            </a:endParaRPr>
          </a:p>
        </p:txBody>
      </p:sp>
      <p:pic>
        <p:nvPicPr>
          <p:cNvPr id="16" name="図 15">
            <a:extLst>
              <a:ext uri="{FF2B5EF4-FFF2-40B4-BE49-F238E27FC236}">
                <a16:creationId xmlns:a16="http://schemas.microsoft.com/office/drawing/2014/main" id="{98A2F75C-950B-4A20-8B98-2A4E295B5E1A}"/>
              </a:ext>
            </a:extLst>
          </p:cNvPr>
          <p:cNvPicPr>
            <a:picLocks noChangeAspect="1"/>
          </p:cNvPicPr>
          <p:nvPr/>
        </p:nvPicPr>
        <p:blipFill>
          <a:blip r:embed="rId3"/>
          <a:stretch>
            <a:fillRect/>
          </a:stretch>
        </p:blipFill>
        <p:spPr>
          <a:xfrm>
            <a:off x="717472" y="2038347"/>
            <a:ext cx="2236544" cy="4591050"/>
          </a:xfrm>
          <a:prstGeom prst="rect">
            <a:avLst/>
          </a:prstGeom>
          <a:ln>
            <a:solidFill>
              <a:schemeClr val="tx1"/>
            </a:solidFill>
          </a:ln>
        </p:spPr>
      </p:pic>
      <p:sp>
        <p:nvSpPr>
          <p:cNvPr id="12" name="正方形/長方形 11">
            <a:extLst>
              <a:ext uri="{FF2B5EF4-FFF2-40B4-BE49-F238E27FC236}">
                <a16:creationId xmlns:a16="http://schemas.microsoft.com/office/drawing/2014/main" id="{A1415334-CD19-49EE-82FE-9E1BE2849AFA}"/>
              </a:ext>
            </a:extLst>
          </p:cNvPr>
          <p:cNvSpPr/>
          <p:nvPr/>
        </p:nvSpPr>
        <p:spPr bwMode="auto">
          <a:xfrm>
            <a:off x="717472" y="4060134"/>
            <a:ext cx="2140028" cy="1102416"/>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pic>
        <p:nvPicPr>
          <p:cNvPr id="20" name="図 19">
            <a:extLst>
              <a:ext uri="{FF2B5EF4-FFF2-40B4-BE49-F238E27FC236}">
                <a16:creationId xmlns:a16="http://schemas.microsoft.com/office/drawing/2014/main" id="{9B608171-7855-41A8-84C4-240DB9C60C64}"/>
              </a:ext>
            </a:extLst>
          </p:cNvPr>
          <p:cNvPicPr>
            <a:picLocks noChangeAspect="1"/>
          </p:cNvPicPr>
          <p:nvPr/>
        </p:nvPicPr>
        <p:blipFill>
          <a:blip r:embed="rId4"/>
          <a:stretch>
            <a:fillRect/>
          </a:stretch>
        </p:blipFill>
        <p:spPr>
          <a:xfrm>
            <a:off x="6173929" y="3503664"/>
            <a:ext cx="2442729" cy="1660417"/>
          </a:xfrm>
          <a:prstGeom prst="rect">
            <a:avLst/>
          </a:prstGeom>
          <a:ln>
            <a:solidFill>
              <a:schemeClr val="tx1"/>
            </a:solidFill>
          </a:ln>
        </p:spPr>
      </p:pic>
      <p:pic>
        <p:nvPicPr>
          <p:cNvPr id="22" name="図 21">
            <a:extLst>
              <a:ext uri="{FF2B5EF4-FFF2-40B4-BE49-F238E27FC236}">
                <a16:creationId xmlns:a16="http://schemas.microsoft.com/office/drawing/2014/main" id="{39045118-DB71-4247-9AE7-51DE3A5DC85A}"/>
              </a:ext>
            </a:extLst>
          </p:cNvPr>
          <p:cNvPicPr>
            <a:picLocks noChangeAspect="1"/>
          </p:cNvPicPr>
          <p:nvPr/>
        </p:nvPicPr>
        <p:blipFill>
          <a:blip r:embed="rId5"/>
          <a:stretch>
            <a:fillRect/>
          </a:stretch>
        </p:blipFill>
        <p:spPr>
          <a:xfrm>
            <a:off x="9117934" y="2366958"/>
            <a:ext cx="2718637" cy="3933828"/>
          </a:xfrm>
          <a:prstGeom prst="rect">
            <a:avLst/>
          </a:prstGeom>
          <a:ln>
            <a:solidFill>
              <a:schemeClr val="tx1"/>
            </a:solidFill>
          </a:ln>
        </p:spPr>
      </p:pic>
      <p:pic>
        <p:nvPicPr>
          <p:cNvPr id="26" name="図 25">
            <a:extLst>
              <a:ext uri="{FF2B5EF4-FFF2-40B4-BE49-F238E27FC236}">
                <a16:creationId xmlns:a16="http://schemas.microsoft.com/office/drawing/2014/main" id="{D78961DA-44C9-4FB9-B073-09E56805AA66}"/>
              </a:ext>
            </a:extLst>
          </p:cNvPr>
          <p:cNvPicPr>
            <a:picLocks noChangeAspect="1"/>
          </p:cNvPicPr>
          <p:nvPr/>
        </p:nvPicPr>
        <p:blipFill>
          <a:blip r:embed="rId6"/>
          <a:stretch>
            <a:fillRect/>
          </a:stretch>
        </p:blipFill>
        <p:spPr>
          <a:xfrm>
            <a:off x="3495430" y="3540917"/>
            <a:ext cx="2299039" cy="1585911"/>
          </a:xfrm>
          <a:prstGeom prst="rect">
            <a:avLst/>
          </a:prstGeom>
          <a:ln>
            <a:solidFill>
              <a:schemeClr val="tx1"/>
            </a:solidFill>
          </a:ln>
        </p:spPr>
      </p:pic>
      <p:sp>
        <p:nvSpPr>
          <p:cNvPr id="28" name="矢印: 右 27">
            <a:extLst>
              <a:ext uri="{FF2B5EF4-FFF2-40B4-BE49-F238E27FC236}">
                <a16:creationId xmlns:a16="http://schemas.microsoft.com/office/drawing/2014/main" id="{676691BA-63F1-4781-B72E-6A9FA2779673}"/>
              </a:ext>
            </a:extLst>
          </p:cNvPr>
          <p:cNvSpPr/>
          <p:nvPr/>
        </p:nvSpPr>
        <p:spPr bwMode="auto">
          <a:xfrm>
            <a:off x="2994154" y="4077376"/>
            <a:ext cx="539946"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0" name="矢印: 右 29">
            <a:extLst>
              <a:ext uri="{FF2B5EF4-FFF2-40B4-BE49-F238E27FC236}">
                <a16:creationId xmlns:a16="http://schemas.microsoft.com/office/drawing/2014/main" id="{C90A6893-080C-46A9-B00A-FD1980086CF3}"/>
              </a:ext>
            </a:extLst>
          </p:cNvPr>
          <p:cNvSpPr/>
          <p:nvPr/>
        </p:nvSpPr>
        <p:spPr bwMode="auto">
          <a:xfrm>
            <a:off x="5672653" y="4077376"/>
            <a:ext cx="539946"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2" name="矢印: 右 31">
            <a:extLst>
              <a:ext uri="{FF2B5EF4-FFF2-40B4-BE49-F238E27FC236}">
                <a16:creationId xmlns:a16="http://schemas.microsoft.com/office/drawing/2014/main" id="{5B0EF48C-773E-4866-89DA-FF92782E860C}"/>
              </a:ext>
            </a:extLst>
          </p:cNvPr>
          <p:cNvSpPr/>
          <p:nvPr/>
        </p:nvSpPr>
        <p:spPr bwMode="auto">
          <a:xfrm>
            <a:off x="8577988" y="4060134"/>
            <a:ext cx="539946"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4" name="正方形/長方形 33">
            <a:extLst>
              <a:ext uri="{FF2B5EF4-FFF2-40B4-BE49-F238E27FC236}">
                <a16:creationId xmlns:a16="http://schemas.microsoft.com/office/drawing/2014/main" id="{0DB27940-B270-4C5B-93E0-81D9926DE8FD}"/>
              </a:ext>
            </a:extLst>
          </p:cNvPr>
          <p:cNvSpPr/>
          <p:nvPr/>
        </p:nvSpPr>
        <p:spPr bwMode="auto">
          <a:xfrm>
            <a:off x="3532625" y="4618414"/>
            <a:ext cx="963175" cy="420311"/>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6" name="正方形/長方形 35">
            <a:extLst>
              <a:ext uri="{FF2B5EF4-FFF2-40B4-BE49-F238E27FC236}">
                <a16:creationId xmlns:a16="http://schemas.microsoft.com/office/drawing/2014/main" id="{35928702-6403-40EC-904C-A54C00FE2E99}"/>
              </a:ext>
            </a:extLst>
          </p:cNvPr>
          <p:cNvSpPr/>
          <p:nvPr/>
        </p:nvSpPr>
        <p:spPr bwMode="auto">
          <a:xfrm>
            <a:off x="11239500" y="5598735"/>
            <a:ext cx="431665" cy="323851"/>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8" name="正方形/長方形 37">
            <a:extLst>
              <a:ext uri="{FF2B5EF4-FFF2-40B4-BE49-F238E27FC236}">
                <a16:creationId xmlns:a16="http://schemas.microsoft.com/office/drawing/2014/main" id="{0357A4A6-8C8F-4AFE-AD3C-5F8869E5B74F}"/>
              </a:ext>
            </a:extLst>
          </p:cNvPr>
          <p:cNvSpPr/>
          <p:nvPr/>
        </p:nvSpPr>
        <p:spPr bwMode="auto">
          <a:xfrm>
            <a:off x="10134600" y="5274886"/>
            <a:ext cx="1038225" cy="32385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cxnSp>
        <p:nvCxnSpPr>
          <p:cNvPr id="40" name="直線矢印コネクタ 39">
            <a:extLst>
              <a:ext uri="{FF2B5EF4-FFF2-40B4-BE49-F238E27FC236}">
                <a16:creationId xmlns:a16="http://schemas.microsoft.com/office/drawing/2014/main" id="{80DF656B-F4E7-437F-BF8E-AF011A14E2FD}"/>
              </a:ext>
            </a:extLst>
          </p:cNvPr>
          <p:cNvCxnSpPr>
            <a:cxnSpLocks/>
            <a:stCxn id="36" idx="0"/>
            <a:endCxn id="38" idx="3"/>
          </p:cNvCxnSpPr>
          <p:nvPr/>
        </p:nvCxnSpPr>
        <p:spPr>
          <a:xfrm flipH="1" flipV="1">
            <a:off x="11172825" y="5436811"/>
            <a:ext cx="282508" cy="1619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吹き出し: 四角形 43">
            <a:extLst>
              <a:ext uri="{FF2B5EF4-FFF2-40B4-BE49-F238E27FC236}">
                <a16:creationId xmlns:a16="http://schemas.microsoft.com/office/drawing/2014/main" id="{F7778A53-51CF-45CB-8310-53ACB558853E}"/>
              </a:ext>
            </a:extLst>
          </p:cNvPr>
          <p:cNvSpPr/>
          <p:nvPr/>
        </p:nvSpPr>
        <p:spPr bwMode="auto">
          <a:xfrm>
            <a:off x="6138794" y="2297601"/>
            <a:ext cx="2477864" cy="734073"/>
          </a:xfrm>
          <a:prstGeom prst="wedgeRectCallout">
            <a:avLst>
              <a:gd name="adj1" fmla="val -14900"/>
              <a:gd name="adj2" fmla="val 125883"/>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mn-ea"/>
                <a:cs typeface="Segoe UI" pitchFamily="34" charset="0"/>
              </a:rPr>
              <a:t>参照元となる </a:t>
            </a:r>
            <a:r>
              <a:rPr kumimoji="1" lang="en-US" altLang="ja-JP" sz="1400">
                <a:solidFill>
                  <a:schemeClr val="tx1"/>
                </a:solidFill>
                <a:latin typeface="+mn-ea"/>
                <a:cs typeface="Segoe UI" pitchFamily="34" charset="0"/>
              </a:rPr>
              <a:t>“</a:t>
            </a:r>
            <a:r>
              <a:rPr kumimoji="1" lang="ja-JP" altLang="en-US" sz="1400">
                <a:solidFill>
                  <a:schemeClr val="tx1"/>
                </a:solidFill>
                <a:latin typeface="+mn-ea"/>
                <a:cs typeface="Segoe UI" pitchFamily="34" charset="0"/>
              </a:rPr>
              <a:t>申請状態</a:t>
            </a:r>
            <a:r>
              <a:rPr kumimoji="1" lang="en-US" altLang="ja-JP" sz="1400">
                <a:solidFill>
                  <a:schemeClr val="tx1"/>
                </a:solidFill>
                <a:latin typeface="+mn-ea"/>
                <a:cs typeface="Segoe UI" pitchFamily="34" charset="0"/>
              </a:rPr>
              <a:t>” </a:t>
            </a:r>
            <a:r>
              <a:rPr kumimoji="1" lang="ja-JP" altLang="en-US" sz="1400">
                <a:solidFill>
                  <a:schemeClr val="tx1"/>
                </a:solidFill>
                <a:latin typeface="+mn-ea"/>
                <a:cs typeface="Segoe UI" pitchFamily="34" charset="0"/>
              </a:rPr>
              <a:t>の列の値が </a:t>
            </a:r>
            <a:r>
              <a:rPr kumimoji="1" lang="en-US" altLang="ja-JP" sz="1400">
                <a:solidFill>
                  <a:schemeClr val="tx1"/>
                </a:solidFill>
                <a:latin typeface="+mn-ea"/>
                <a:cs typeface="Segoe UI" pitchFamily="34" charset="0"/>
              </a:rPr>
              <a:t>“Approve” </a:t>
            </a:r>
            <a:r>
              <a:rPr kumimoji="1" lang="ja-JP" altLang="en-US" sz="1400">
                <a:solidFill>
                  <a:schemeClr val="tx1"/>
                </a:solidFill>
                <a:latin typeface="+mn-ea"/>
                <a:cs typeface="Segoe UI" pitchFamily="34" charset="0"/>
              </a:rPr>
              <a:t>に等しいときを</a:t>
            </a:r>
            <a:br>
              <a:rPr kumimoji="1" lang="en-US" altLang="ja-JP" sz="1400">
                <a:solidFill>
                  <a:schemeClr val="tx1"/>
                </a:solidFill>
                <a:latin typeface="+mn-ea"/>
                <a:cs typeface="Segoe UI" pitchFamily="34" charset="0"/>
              </a:rPr>
            </a:br>
            <a:r>
              <a:rPr kumimoji="1" lang="ja-JP" altLang="en-US" sz="1400">
                <a:solidFill>
                  <a:schemeClr val="tx1"/>
                </a:solidFill>
                <a:latin typeface="+mn-ea"/>
                <a:cs typeface="Segoe UI" pitchFamily="34" charset="0"/>
              </a:rPr>
              <a:t>条件として設定</a:t>
            </a:r>
            <a:endParaRPr kumimoji="1" lang="en-GB" sz="1400">
              <a:solidFill>
                <a:schemeClr val="tx1"/>
              </a:solidFill>
              <a:latin typeface="+mn-ea"/>
              <a:cs typeface="Segoe UI" pitchFamily="34" charset="0"/>
            </a:endParaRPr>
          </a:p>
        </p:txBody>
      </p:sp>
      <p:sp>
        <p:nvSpPr>
          <p:cNvPr id="46" name="吹き出し: 四角形 45">
            <a:extLst>
              <a:ext uri="{FF2B5EF4-FFF2-40B4-BE49-F238E27FC236}">
                <a16:creationId xmlns:a16="http://schemas.microsoft.com/office/drawing/2014/main" id="{4C048FA0-BF07-49EC-87BC-9E78E9E1142E}"/>
              </a:ext>
            </a:extLst>
          </p:cNvPr>
          <p:cNvSpPr/>
          <p:nvPr/>
        </p:nvSpPr>
        <p:spPr bwMode="auto">
          <a:xfrm>
            <a:off x="9117933" y="2285570"/>
            <a:ext cx="2718637" cy="734073"/>
          </a:xfrm>
          <a:prstGeom prst="wedgeRectCallout">
            <a:avLst>
              <a:gd name="adj1" fmla="val -1446"/>
              <a:gd name="adj2" fmla="val 352955"/>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mn-ea"/>
                <a:cs typeface="Segoe UI" pitchFamily="34" charset="0"/>
              </a:rPr>
              <a:t>列の書式は </a:t>
            </a:r>
            <a:r>
              <a:rPr kumimoji="1" lang="en-US" altLang="ja-JP" sz="1400">
                <a:solidFill>
                  <a:schemeClr val="tx1"/>
                </a:solidFill>
                <a:latin typeface="+mn-ea"/>
                <a:cs typeface="Segoe UI" pitchFamily="34" charset="0"/>
              </a:rPr>
              <a:t>[A</a:t>
            </a:r>
            <a:r>
              <a:rPr kumimoji="1" lang="ja-JP" altLang="en-US" sz="1400">
                <a:solidFill>
                  <a:schemeClr val="tx1"/>
                </a:solidFill>
                <a:latin typeface="+mn-ea"/>
                <a:cs typeface="Segoe UI" pitchFamily="34" charset="0"/>
              </a:rPr>
              <a:t>と鉛筆のマーク</a:t>
            </a:r>
            <a:r>
              <a:rPr kumimoji="1" lang="en-US" altLang="ja-JP" sz="1400">
                <a:solidFill>
                  <a:schemeClr val="tx1"/>
                </a:solidFill>
                <a:latin typeface="+mn-ea"/>
                <a:cs typeface="Segoe UI" pitchFamily="34" charset="0"/>
              </a:rPr>
              <a:t>] </a:t>
            </a:r>
            <a:r>
              <a:rPr kumimoji="1" lang="ja-JP" altLang="en-US" sz="1400">
                <a:solidFill>
                  <a:schemeClr val="tx1"/>
                </a:solidFill>
                <a:latin typeface="+mn-ea"/>
                <a:cs typeface="Segoe UI" pitchFamily="34" charset="0"/>
              </a:rPr>
              <a:t>を</a:t>
            </a:r>
            <a:br>
              <a:rPr kumimoji="1" lang="en-US" altLang="ja-JP" sz="1400">
                <a:solidFill>
                  <a:schemeClr val="tx1"/>
                </a:solidFill>
                <a:latin typeface="+mn-ea"/>
                <a:cs typeface="Segoe UI" pitchFamily="34" charset="0"/>
              </a:rPr>
            </a:br>
            <a:r>
              <a:rPr kumimoji="1" lang="ja-JP" altLang="en-US" sz="1400">
                <a:solidFill>
                  <a:schemeClr val="tx1"/>
                </a:solidFill>
                <a:latin typeface="+mn-ea"/>
                <a:cs typeface="Segoe UI" pitchFamily="34" charset="0"/>
              </a:rPr>
              <a:t>押してから </a:t>
            </a:r>
            <a:r>
              <a:rPr kumimoji="1" lang="en-US" altLang="ja-JP" sz="1400">
                <a:solidFill>
                  <a:schemeClr val="tx1"/>
                </a:solidFill>
                <a:latin typeface="+mn-ea"/>
                <a:cs typeface="Segoe UI" pitchFamily="34" charset="0"/>
              </a:rPr>
              <a:t>[</a:t>
            </a:r>
            <a:r>
              <a:rPr kumimoji="1" lang="ja-JP" altLang="en-US" sz="1400">
                <a:solidFill>
                  <a:schemeClr val="tx1"/>
                </a:solidFill>
                <a:latin typeface="+mn-ea"/>
                <a:cs typeface="Segoe UI" pitchFamily="34" charset="0"/>
              </a:rPr>
              <a:t>その他のスタイル</a:t>
            </a:r>
            <a:r>
              <a:rPr kumimoji="1" lang="en-US" altLang="ja-JP" sz="1400">
                <a:solidFill>
                  <a:schemeClr val="tx1"/>
                </a:solidFill>
                <a:latin typeface="+mn-ea"/>
                <a:cs typeface="Segoe UI" pitchFamily="34" charset="0"/>
              </a:rPr>
              <a:t>] </a:t>
            </a:r>
            <a:r>
              <a:rPr kumimoji="1" lang="ja-JP" altLang="en-US" sz="1400">
                <a:solidFill>
                  <a:schemeClr val="tx1"/>
                </a:solidFill>
                <a:latin typeface="+mn-ea"/>
                <a:cs typeface="Segoe UI" pitchFamily="34" charset="0"/>
              </a:rPr>
              <a:t>で編集</a:t>
            </a:r>
            <a:endParaRPr kumimoji="1" lang="en-GB" sz="1400">
              <a:solidFill>
                <a:schemeClr val="tx1"/>
              </a:solidFill>
              <a:latin typeface="+mn-ea"/>
              <a:cs typeface="Segoe UI" pitchFamily="34" charset="0"/>
            </a:endParaRPr>
          </a:p>
        </p:txBody>
      </p:sp>
    </p:spTree>
    <p:extLst>
      <p:ext uri="{BB962C8B-B14F-4D97-AF65-F5344CB8AC3E}">
        <p14:creationId xmlns:p14="http://schemas.microsoft.com/office/powerpoint/2010/main" val="4004974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5F13CD47-FCF1-440B-A9D2-DA2DA59009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88461" y="2075825"/>
            <a:ext cx="3853176" cy="4455628"/>
          </a:xfrm>
          <a:prstGeom prst="rect">
            <a:avLst/>
          </a:prstGeom>
          <a:ln>
            <a:solidFill>
              <a:schemeClr val="tx1"/>
            </a:solidFill>
          </a:ln>
        </p:spPr>
      </p:pic>
      <p:pic>
        <p:nvPicPr>
          <p:cNvPr id="6" name="図 5">
            <a:extLst>
              <a:ext uri="{FF2B5EF4-FFF2-40B4-BE49-F238E27FC236}">
                <a16:creationId xmlns:a16="http://schemas.microsoft.com/office/drawing/2014/main" id="{C87BE65A-387C-4D15-809A-FA13D302BB1A}"/>
              </a:ext>
            </a:extLst>
          </p:cNvPr>
          <p:cNvPicPr>
            <a:picLocks noChangeAspect="1"/>
          </p:cNvPicPr>
          <p:nvPr/>
        </p:nvPicPr>
        <p:blipFill>
          <a:blip r:embed="rId3"/>
          <a:stretch>
            <a:fillRect/>
          </a:stretch>
        </p:blipFill>
        <p:spPr>
          <a:xfrm>
            <a:off x="970434" y="2075825"/>
            <a:ext cx="2401415" cy="4619283"/>
          </a:xfrm>
          <a:prstGeom prst="rect">
            <a:avLst/>
          </a:prstGeom>
          <a:ln>
            <a:solidFill>
              <a:schemeClr val="tx1"/>
            </a:solidFill>
          </a:ln>
        </p:spPr>
      </p:pic>
      <p:sp>
        <p:nvSpPr>
          <p:cNvPr id="7" name="タイトル 1">
            <a:extLst>
              <a:ext uri="{FF2B5EF4-FFF2-40B4-BE49-F238E27FC236}">
                <a16:creationId xmlns:a16="http://schemas.microsoft.com/office/drawing/2014/main" id="{6BE10E23-17C6-4BC5-A944-255CF8B83834}"/>
              </a:ext>
            </a:extLst>
          </p:cNvPr>
          <p:cNvSpPr>
            <a:spLocks noGrp="1"/>
          </p:cNvSpPr>
          <p:nvPr>
            <p:ph type="title"/>
          </p:nvPr>
        </p:nvSpPr>
        <p:spPr>
          <a:xfrm>
            <a:off x="519248" y="228603"/>
            <a:ext cx="11151917" cy="747897"/>
          </a:xfrm>
        </p:spPr>
        <p:txBody>
          <a:bodyPr/>
          <a:lstStyle/>
          <a:p>
            <a:r>
              <a:rPr lang="en-GB">
                <a:solidFill>
                  <a:schemeClr val="bg2">
                    <a:lumMod val="75000"/>
                  </a:schemeClr>
                </a:solidFill>
                <a:latin typeface="+mj-ea"/>
              </a:rPr>
              <a:t>1.</a:t>
            </a:r>
            <a:r>
              <a:rPr lang="ja-JP" altLang="en-US">
                <a:solidFill>
                  <a:schemeClr val="bg2">
                    <a:lumMod val="75000"/>
                  </a:schemeClr>
                </a:solidFill>
                <a:latin typeface="+mj-ea"/>
              </a:rPr>
              <a:t>申請データを保存するリストをつくる</a:t>
            </a:r>
            <a:r>
              <a:rPr lang="en-GB">
                <a:solidFill>
                  <a:schemeClr val="bg2">
                    <a:lumMod val="75000"/>
                  </a:schemeClr>
                </a:solidFill>
                <a:latin typeface="+mj-ea"/>
              </a:rPr>
              <a:t> </a:t>
            </a:r>
            <a:r>
              <a:rPr lang="en-GB" altLang="ja-JP">
                <a:solidFill>
                  <a:schemeClr val="bg2">
                    <a:lumMod val="75000"/>
                  </a:schemeClr>
                </a:solidFill>
                <a:latin typeface="+mj-ea"/>
              </a:rPr>
              <a:t>( 10 </a:t>
            </a:r>
            <a:r>
              <a:rPr lang="ja-JP" altLang="en-US">
                <a:solidFill>
                  <a:schemeClr val="bg2">
                    <a:lumMod val="75000"/>
                  </a:schemeClr>
                </a:solidFill>
                <a:latin typeface="+mj-ea"/>
              </a:rPr>
              <a:t>分</a:t>
            </a:r>
            <a:r>
              <a:rPr lang="en-GB" altLang="ja-JP">
                <a:solidFill>
                  <a:schemeClr val="bg2">
                    <a:lumMod val="75000"/>
                  </a:schemeClr>
                </a:solidFill>
                <a:latin typeface="+mj-ea"/>
              </a:rPr>
              <a:t>) </a:t>
            </a:r>
            <a:r>
              <a:rPr lang="ja-JP" altLang="en-US">
                <a:solidFill>
                  <a:schemeClr val="bg2">
                    <a:lumMod val="75000"/>
                  </a:schemeClr>
                </a:solidFill>
                <a:latin typeface="+mj-ea"/>
              </a:rPr>
              <a:t>③</a:t>
            </a:r>
            <a:endParaRPr lang="en-GB">
              <a:solidFill>
                <a:schemeClr val="bg2">
                  <a:lumMod val="75000"/>
                </a:schemeClr>
              </a:solidFill>
              <a:latin typeface="+mj-ea"/>
              <a:ea typeface="+mj-ea"/>
            </a:endParaRPr>
          </a:p>
        </p:txBody>
      </p:sp>
      <p:sp>
        <p:nvSpPr>
          <p:cNvPr id="8" name="正方形/長方形 7">
            <a:extLst>
              <a:ext uri="{FF2B5EF4-FFF2-40B4-BE49-F238E27FC236}">
                <a16:creationId xmlns:a16="http://schemas.microsoft.com/office/drawing/2014/main" id="{B15C5EB6-46CC-4BDA-ABEA-E1500E98DB11}"/>
              </a:ext>
            </a:extLst>
          </p:cNvPr>
          <p:cNvSpPr/>
          <p:nvPr/>
        </p:nvSpPr>
        <p:spPr>
          <a:xfrm>
            <a:off x="519248" y="1049109"/>
            <a:ext cx="10829446" cy="954107"/>
          </a:xfrm>
          <a:prstGeom prst="rect">
            <a:avLst/>
          </a:prstGeom>
        </p:spPr>
        <p:txBody>
          <a:bodyPr wrap="square" anchor="t">
            <a:spAutoFit/>
          </a:bodyPr>
          <a:lstStyle/>
          <a:p>
            <a:r>
              <a:rPr lang="en-US" altLang="ja-JP" sz="2800">
                <a:latin typeface="+mn-ea"/>
              </a:rPr>
              <a:t>4) Approve</a:t>
            </a:r>
            <a:r>
              <a:rPr lang="ja-JP" altLang="en-US" sz="2800">
                <a:latin typeface="+mn-ea"/>
              </a:rPr>
              <a:t> の時は </a:t>
            </a:r>
            <a:r>
              <a:rPr lang="en-US" altLang="ja-JP" sz="2800">
                <a:latin typeface="+mn-ea"/>
              </a:rPr>
              <a:t>[</a:t>
            </a:r>
            <a:r>
              <a:rPr lang="ja-JP" altLang="en-US" sz="2800">
                <a:latin typeface="+mn-ea"/>
              </a:rPr>
              <a:t>塗りつぶしの色</a:t>
            </a:r>
            <a:r>
              <a:rPr lang="en-US" altLang="ja-JP" sz="2800">
                <a:latin typeface="+mn-ea"/>
              </a:rPr>
              <a:t>] </a:t>
            </a:r>
            <a:r>
              <a:rPr lang="ja-JP" altLang="en-US" sz="2800">
                <a:latin typeface="+mn-ea"/>
              </a:rPr>
              <a:t>を薄い緑</a:t>
            </a:r>
            <a:r>
              <a:rPr lang="en-US" altLang="ja-JP" sz="2800">
                <a:latin typeface="+mn-ea"/>
              </a:rPr>
              <a:t>, [</a:t>
            </a:r>
            <a:r>
              <a:rPr lang="ja-JP" altLang="en-US" sz="2800">
                <a:latin typeface="+mn-ea"/>
              </a:rPr>
              <a:t>アイコン</a:t>
            </a:r>
            <a:r>
              <a:rPr lang="en-US" altLang="ja-JP" sz="2800">
                <a:latin typeface="+mn-ea"/>
              </a:rPr>
              <a:t>] </a:t>
            </a:r>
            <a:r>
              <a:rPr lang="ja-JP" altLang="en-US" sz="2800">
                <a:latin typeface="+mn-ea"/>
              </a:rPr>
              <a:t>をチェックマークにして </a:t>
            </a:r>
            <a:r>
              <a:rPr lang="en-US" altLang="ja-JP" sz="2800">
                <a:latin typeface="+mn-ea"/>
              </a:rPr>
              <a:t>[</a:t>
            </a:r>
            <a:r>
              <a:rPr lang="ja-JP" altLang="en-US" sz="2800">
                <a:latin typeface="+mn-ea"/>
              </a:rPr>
              <a:t>保存</a:t>
            </a:r>
            <a:r>
              <a:rPr lang="en-US" altLang="ja-JP" sz="2800">
                <a:latin typeface="+mn-ea"/>
              </a:rPr>
              <a:t>] </a:t>
            </a:r>
            <a:r>
              <a:rPr lang="ja-JP" altLang="en-US" sz="2800">
                <a:latin typeface="+mn-ea"/>
              </a:rPr>
              <a:t>を押す。同様の操作を繰り返して以下の</a:t>
            </a:r>
            <a:r>
              <a:rPr lang="en-US" altLang="ja-JP" sz="2800">
                <a:latin typeface="+mn-ea"/>
              </a:rPr>
              <a:t>3</a:t>
            </a:r>
            <a:r>
              <a:rPr lang="ja-JP" altLang="en-US" sz="2800">
                <a:latin typeface="+mn-ea"/>
              </a:rPr>
              <a:t>つのルールを作る</a:t>
            </a:r>
            <a:endParaRPr lang="en-US" altLang="ja-JP" sz="2800">
              <a:latin typeface="+mn-ea"/>
            </a:endParaRPr>
          </a:p>
        </p:txBody>
      </p:sp>
      <p:sp>
        <p:nvSpPr>
          <p:cNvPr id="10" name="正方形/長方形 9">
            <a:extLst>
              <a:ext uri="{FF2B5EF4-FFF2-40B4-BE49-F238E27FC236}">
                <a16:creationId xmlns:a16="http://schemas.microsoft.com/office/drawing/2014/main" id="{989EE7BD-1744-47FC-A5AD-CAE7EA9EFC55}"/>
              </a:ext>
            </a:extLst>
          </p:cNvPr>
          <p:cNvSpPr/>
          <p:nvPr/>
        </p:nvSpPr>
        <p:spPr bwMode="auto">
          <a:xfrm>
            <a:off x="1101127" y="2659959"/>
            <a:ext cx="2140028" cy="835716"/>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2" name="正方形/長方形 11">
            <a:extLst>
              <a:ext uri="{FF2B5EF4-FFF2-40B4-BE49-F238E27FC236}">
                <a16:creationId xmlns:a16="http://schemas.microsoft.com/office/drawing/2014/main" id="{A944F903-DB98-4F3C-9595-D74488C291E9}"/>
              </a:ext>
            </a:extLst>
          </p:cNvPr>
          <p:cNvSpPr/>
          <p:nvPr/>
        </p:nvSpPr>
        <p:spPr bwMode="auto">
          <a:xfrm>
            <a:off x="2171141" y="4886325"/>
            <a:ext cx="286309" cy="26670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4" name="矢印: 右 13">
            <a:extLst>
              <a:ext uri="{FF2B5EF4-FFF2-40B4-BE49-F238E27FC236}">
                <a16:creationId xmlns:a16="http://schemas.microsoft.com/office/drawing/2014/main" id="{DFB22371-1A41-44D2-9FD2-19BE656AF1B5}"/>
              </a:ext>
            </a:extLst>
          </p:cNvPr>
          <p:cNvSpPr/>
          <p:nvPr/>
        </p:nvSpPr>
        <p:spPr bwMode="auto">
          <a:xfrm>
            <a:off x="3650816" y="3985729"/>
            <a:ext cx="539946"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6" name="吹き出し: 四角形 15">
            <a:extLst>
              <a:ext uri="{FF2B5EF4-FFF2-40B4-BE49-F238E27FC236}">
                <a16:creationId xmlns:a16="http://schemas.microsoft.com/office/drawing/2014/main" id="{B12DF6DD-4BBB-4029-9184-E87D767CF71F}"/>
              </a:ext>
            </a:extLst>
          </p:cNvPr>
          <p:cNvSpPr/>
          <p:nvPr/>
        </p:nvSpPr>
        <p:spPr bwMode="auto">
          <a:xfrm>
            <a:off x="8320019" y="3335826"/>
            <a:ext cx="2643256" cy="954107"/>
          </a:xfrm>
          <a:prstGeom prst="wedgeRectCallout">
            <a:avLst>
              <a:gd name="adj1" fmla="val -71792"/>
              <a:gd name="adj2" fmla="val 8436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mn-ea"/>
                <a:cs typeface="Segoe UI" pitchFamily="34" charset="0"/>
              </a:rPr>
              <a:t>リストで申請内容の一覧を見たとき</a:t>
            </a:r>
            <a:endParaRPr kumimoji="1" lang="en-US" altLang="ja-JP" sz="1400">
              <a:solidFill>
                <a:schemeClr val="tx1"/>
              </a:solidFill>
              <a:latin typeface="+mn-ea"/>
              <a:cs typeface="Segoe UI" pitchFamily="34" charset="0"/>
            </a:endParaRPr>
          </a:p>
          <a:p>
            <a:pPr algn="ctr" defTabSz="914099" fontAlgn="base">
              <a:spcBef>
                <a:spcPct val="0"/>
              </a:spcBef>
              <a:spcAft>
                <a:spcPct val="0"/>
              </a:spcAft>
            </a:pPr>
            <a:r>
              <a:rPr kumimoji="1" lang="ja-JP" altLang="en-US" sz="1400">
                <a:solidFill>
                  <a:schemeClr val="tx1"/>
                </a:solidFill>
                <a:latin typeface="+mn-ea"/>
                <a:cs typeface="Segoe UI" pitchFamily="34" charset="0"/>
              </a:rPr>
              <a:t>一目で申請状態がどうなっているか</a:t>
            </a:r>
            <a:endParaRPr kumimoji="1" lang="en-US" altLang="ja-JP" sz="1400">
              <a:solidFill>
                <a:schemeClr val="tx1"/>
              </a:solidFill>
              <a:latin typeface="+mn-ea"/>
              <a:cs typeface="Segoe UI" pitchFamily="34" charset="0"/>
            </a:endParaRPr>
          </a:p>
          <a:p>
            <a:pPr algn="ctr" defTabSz="914099" fontAlgn="base">
              <a:spcBef>
                <a:spcPct val="0"/>
              </a:spcBef>
              <a:spcAft>
                <a:spcPct val="0"/>
              </a:spcAft>
            </a:pPr>
            <a:r>
              <a:rPr kumimoji="1" lang="ja-JP" altLang="en-US" sz="1400">
                <a:solidFill>
                  <a:schemeClr val="tx1"/>
                </a:solidFill>
                <a:latin typeface="+mn-ea"/>
                <a:cs typeface="Segoe UI" pitchFamily="34" charset="0"/>
              </a:rPr>
              <a:t>わかる書式に設定する</a:t>
            </a:r>
            <a:endParaRPr kumimoji="1" lang="en-GB" sz="1400">
              <a:solidFill>
                <a:schemeClr val="tx1"/>
              </a:solidFill>
              <a:latin typeface="+mn-ea"/>
              <a:cs typeface="Segoe UI" pitchFamily="34" charset="0"/>
            </a:endParaRPr>
          </a:p>
        </p:txBody>
      </p:sp>
      <p:sp>
        <p:nvSpPr>
          <p:cNvPr id="20" name="正方形/長方形 19">
            <a:extLst>
              <a:ext uri="{FF2B5EF4-FFF2-40B4-BE49-F238E27FC236}">
                <a16:creationId xmlns:a16="http://schemas.microsoft.com/office/drawing/2014/main" id="{305DCC33-49CC-46C8-8B78-88FBD9B3AE5A}"/>
              </a:ext>
            </a:extLst>
          </p:cNvPr>
          <p:cNvSpPr/>
          <p:nvPr/>
        </p:nvSpPr>
        <p:spPr bwMode="auto">
          <a:xfrm>
            <a:off x="1101127" y="6438899"/>
            <a:ext cx="603848" cy="254985"/>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17753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en-GB">
                <a:solidFill>
                  <a:schemeClr val="bg2">
                    <a:lumMod val="75000"/>
                  </a:schemeClr>
                </a:solidFill>
                <a:latin typeface="+mj-ea"/>
                <a:ea typeface="+mj-ea"/>
              </a:rPr>
              <a:t>2. </a:t>
            </a:r>
            <a:r>
              <a:rPr lang="ja-JP" altLang="en-US">
                <a:solidFill>
                  <a:schemeClr val="bg2">
                    <a:lumMod val="75000"/>
                  </a:schemeClr>
                </a:solidFill>
                <a:latin typeface="+mj-ea"/>
                <a:ea typeface="+mj-ea"/>
              </a:rPr>
              <a:t>申請アプリのインポート </a:t>
            </a:r>
            <a:r>
              <a:rPr lang="en-GB" altLang="ja-JP">
                <a:solidFill>
                  <a:schemeClr val="bg2">
                    <a:lumMod val="75000"/>
                  </a:schemeClr>
                </a:solidFill>
                <a:latin typeface="+mj-ea"/>
                <a:ea typeface="+mj-ea"/>
              </a:rPr>
              <a:t>( 15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r>
              <a:rPr lang="ja-JP" altLang="en-US">
                <a:solidFill>
                  <a:schemeClr val="bg2">
                    <a:lumMod val="75000"/>
                  </a:schemeClr>
                </a:solidFill>
                <a:latin typeface="+mj-ea"/>
              </a:rPr>
              <a:t> ①</a:t>
            </a:r>
            <a:endParaRPr lang="en-GB">
              <a:solidFill>
                <a:schemeClr val="bg2">
                  <a:lumMod val="75000"/>
                </a:schemeClr>
              </a:solidFill>
              <a:latin typeface="+mj-ea"/>
              <a:ea typeface="+mj-ea"/>
            </a:endParaRPr>
          </a:p>
        </p:txBody>
      </p:sp>
      <p:sp>
        <p:nvSpPr>
          <p:cNvPr id="8" name="正方形/長方形 7">
            <a:extLst>
              <a:ext uri="{FF2B5EF4-FFF2-40B4-BE49-F238E27FC236}">
                <a16:creationId xmlns:a16="http://schemas.microsoft.com/office/drawing/2014/main" id="{6194591B-9440-4F54-A4E5-F9A2A1D9763D}"/>
              </a:ext>
            </a:extLst>
          </p:cNvPr>
          <p:cNvSpPr/>
          <p:nvPr/>
        </p:nvSpPr>
        <p:spPr>
          <a:xfrm>
            <a:off x="573844" y="780281"/>
            <a:ext cx="11519695" cy="2385268"/>
          </a:xfrm>
          <a:prstGeom prst="rect">
            <a:avLst/>
          </a:prstGeom>
        </p:spPr>
        <p:txBody>
          <a:bodyPr wrap="square">
            <a:spAutoFit/>
          </a:bodyPr>
          <a:lstStyle/>
          <a:p>
            <a:r>
              <a:rPr lang="en-US" altLang="ja-JP" sz="2000" b="1" i="1">
                <a:solidFill>
                  <a:srgbClr val="FF0000"/>
                </a:solidFill>
                <a:latin typeface="+mn-ea"/>
              </a:rPr>
              <a:t>※ </a:t>
            </a:r>
            <a:r>
              <a:rPr lang="en-GB" altLang="ja-JP" sz="2000" b="1" i="1">
                <a:solidFill>
                  <a:srgbClr val="FF0000"/>
                </a:solidFill>
                <a:latin typeface="+mn-ea"/>
              </a:rPr>
              <a:t>PowerApps </a:t>
            </a:r>
            <a:r>
              <a:rPr lang="ja-JP" altLang="en-US" sz="2000" b="1" i="1">
                <a:solidFill>
                  <a:srgbClr val="FF0000"/>
                </a:solidFill>
                <a:latin typeface="+mn-ea"/>
              </a:rPr>
              <a:t>はパッケージ </a:t>
            </a:r>
            <a:r>
              <a:rPr lang="en-GB" altLang="ja-JP" sz="2000" b="1" i="1">
                <a:solidFill>
                  <a:srgbClr val="FF0000"/>
                </a:solidFill>
                <a:latin typeface="+mn-ea"/>
              </a:rPr>
              <a:t>(</a:t>
            </a:r>
            <a:r>
              <a:rPr lang="ja-JP" altLang="en-US" sz="2000" b="1" i="1">
                <a:solidFill>
                  <a:srgbClr val="FF0000"/>
                </a:solidFill>
                <a:latin typeface="+mn-ea"/>
              </a:rPr>
              <a:t>ノンサポ</a:t>
            </a:r>
            <a:r>
              <a:rPr lang="en-GB" altLang="ja-JP" sz="2000" b="1" i="1">
                <a:solidFill>
                  <a:srgbClr val="FF0000"/>
                </a:solidFill>
                <a:latin typeface="+mn-ea"/>
              </a:rPr>
              <a:t>, </a:t>
            </a:r>
            <a:r>
              <a:rPr lang="ja-JP" altLang="en-US" sz="2000" b="1" i="1">
                <a:solidFill>
                  <a:srgbClr val="FF0000"/>
                </a:solidFill>
                <a:latin typeface="+mn-ea"/>
              </a:rPr>
              <a:t>非製品</a:t>
            </a:r>
            <a:r>
              <a:rPr lang="en-GB" altLang="ja-JP" sz="2000" b="1" i="1">
                <a:solidFill>
                  <a:srgbClr val="FF0000"/>
                </a:solidFill>
                <a:latin typeface="+mn-ea"/>
              </a:rPr>
              <a:t>) </a:t>
            </a:r>
            <a:r>
              <a:rPr lang="ja-JP" altLang="en-US" sz="2000" b="1" i="1">
                <a:solidFill>
                  <a:srgbClr val="FF0000"/>
                </a:solidFill>
                <a:latin typeface="+mn-ea"/>
              </a:rPr>
              <a:t>を利用します</a:t>
            </a:r>
            <a:endParaRPr lang="en-GB" altLang="ja-JP" sz="1400">
              <a:latin typeface="+mn-ea"/>
            </a:endParaRPr>
          </a:p>
          <a:p>
            <a:pPr marL="457200" indent="-457200">
              <a:buFont typeface="+mj-lt"/>
              <a:buAutoNum type="arabicParenR"/>
            </a:pPr>
            <a:r>
              <a:rPr lang="ja-JP" altLang="en-US" sz="2400">
                <a:latin typeface="+mn-ea"/>
              </a:rPr>
              <a:t>以下の </a:t>
            </a:r>
            <a:r>
              <a:rPr lang="en-GB" altLang="ja-JP" sz="2400">
                <a:latin typeface="+mn-ea"/>
              </a:rPr>
              <a:t>PowerApps </a:t>
            </a:r>
            <a:r>
              <a:rPr lang="ja-JP" altLang="en-US" sz="2400">
                <a:latin typeface="+mn-ea"/>
              </a:rPr>
              <a:t>パッケージ ファイルを名前をつけて保存する。</a:t>
            </a:r>
            <a:br>
              <a:rPr lang="en-GB" altLang="ja-JP" sz="2400">
                <a:latin typeface="+mn-ea"/>
              </a:rPr>
            </a:br>
            <a:br>
              <a:rPr lang="en-GB" altLang="ja-JP" sz="2400">
                <a:latin typeface="+mn-ea"/>
              </a:rPr>
            </a:br>
            <a:br>
              <a:rPr lang="en-GB" altLang="ja-JP" sz="2400">
                <a:latin typeface="+mn-ea"/>
              </a:rPr>
            </a:br>
            <a:endParaRPr lang="en-GB" altLang="ja-JP" sz="900">
              <a:latin typeface="+mn-ea"/>
            </a:endParaRPr>
          </a:p>
          <a:p>
            <a:pPr marL="342900" indent="-342900">
              <a:buFont typeface="+mj-lt"/>
              <a:buAutoNum type="arabicParenR"/>
            </a:pPr>
            <a:r>
              <a:rPr lang="en-US" altLang="ja-JP" sz="2400">
                <a:latin typeface="+mn-ea"/>
                <a:hlinkClick r:id="rId3"/>
              </a:rPr>
              <a:t>Microsoft PowerApps</a:t>
            </a:r>
            <a:r>
              <a:rPr lang="en-GB" altLang="ja-JP" sz="1400">
                <a:latin typeface="+mn-ea"/>
              </a:rPr>
              <a:t>[</a:t>
            </a:r>
            <a:r>
              <a:rPr lang="ja-JP" altLang="en-US" sz="1400">
                <a:latin typeface="+mn-ea"/>
              </a:rPr>
              <a:t>リンク</a:t>
            </a:r>
            <a:r>
              <a:rPr lang="en-GB" altLang="ja-JP" sz="1400">
                <a:latin typeface="+mn-ea"/>
              </a:rPr>
              <a:t>] </a:t>
            </a:r>
            <a:r>
              <a:rPr lang="ja-JP" altLang="en-US" sz="2400">
                <a:latin typeface="+mn-ea"/>
              </a:rPr>
              <a:t>でサインインして </a:t>
            </a:r>
            <a:r>
              <a:rPr lang="en-US" altLang="ja-JP" sz="2400">
                <a:latin typeface="+mn-ea"/>
              </a:rPr>
              <a:t>[</a:t>
            </a:r>
            <a:r>
              <a:rPr lang="ja-JP" altLang="en-US" sz="2400">
                <a:latin typeface="+mn-ea"/>
              </a:rPr>
              <a:t>アプリ</a:t>
            </a:r>
            <a:r>
              <a:rPr lang="en-US" altLang="ja-JP" sz="2400">
                <a:latin typeface="+mn-ea"/>
              </a:rPr>
              <a:t>] &gt; [</a:t>
            </a:r>
            <a:r>
              <a:rPr lang="ja-JP" altLang="en-US" sz="2400">
                <a:latin typeface="+mn-ea"/>
              </a:rPr>
              <a:t>キャンバス アプリのインポート</a:t>
            </a:r>
            <a:r>
              <a:rPr lang="en-US" altLang="ja-JP" sz="2400">
                <a:latin typeface="+mn-ea"/>
              </a:rPr>
              <a:t>]</a:t>
            </a:r>
            <a:r>
              <a:rPr lang="ja-JP" altLang="en-US" sz="2400">
                <a:latin typeface="+mn-ea"/>
              </a:rPr>
              <a:t> と進み</a:t>
            </a:r>
            <a:r>
              <a:rPr lang="en-US" altLang="ja-JP" sz="2400">
                <a:latin typeface="+mn-ea"/>
              </a:rPr>
              <a:t>, </a:t>
            </a:r>
            <a:r>
              <a:rPr lang="ja-JP" altLang="en-US" sz="2400">
                <a:latin typeface="+mn-ea"/>
              </a:rPr>
              <a:t>先ほどの </a:t>
            </a:r>
            <a:r>
              <a:rPr lang="en-US" altLang="ja-JP" sz="2400">
                <a:latin typeface="+mn-ea"/>
              </a:rPr>
              <a:t>zip </a:t>
            </a:r>
            <a:r>
              <a:rPr lang="ja-JP" altLang="en-US" sz="2400">
                <a:latin typeface="+mn-ea"/>
              </a:rPr>
              <a:t>をインポートしたら 画面上部の </a:t>
            </a:r>
            <a:r>
              <a:rPr lang="en-US" altLang="ja-JP" sz="2400">
                <a:latin typeface="+mn-ea"/>
              </a:rPr>
              <a:t>[</a:t>
            </a:r>
            <a:r>
              <a:rPr lang="ja-JP" altLang="en-US" sz="2400">
                <a:latin typeface="+mn-ea"/>
              </a:rPr>
              <a:t>アプリを開く</a:t>
            </a:r>
            <a:r>
              <a:rPr lang="en-US" altLang="ja-JP" sz="2400">
                <a:latin typeface="+mn-ea"/>
              </a:rPr>
              <a:t>] </a:t>
            </a:r>
            <a:r>
              <a:rPr lang="ja-JP" altLang="en-US" sz="2400">
                <a:latin typeface="+mn-ea"/>
              </a:rPr>
              <a:t>を押す</a:t>
            </a:r>
            <a:endParaRPr lang="en-GB" altLang="ja-JP" sz="2400">
              <a:latin typeface="+mn-ea"/>
            </a:endParaRPr>
          </a:p>
        </p:txBody>
      </p:sp>
      <p:pic>
        <p:nvPicPr>
          <p:cNvPr id="15" name="図 14">
            <a:extLst>
              <a:ext uri="{FF2B5EF4-FFF2-40B4-BE49-F238E27FC236}">
                <a16:creationId xmlns:a16="http://schemas.microsoft.com/office/drawing/2014/main" id="{FC0E2AE1-5BDE-441A-8DDE-E4D009E25246}"/>
              </a:ext>
            </a:extLst>
          </p:cNvPr>
          <p:cNvPicPr>
            <a:picLocks noChangeAspect="1"/>
          </p:cNvPicPr>
          <p:nvPr/>
        </p:nvPicPr>
        <p:blipFill>
          <a:blip r:embed="rId4"/>
          <a:stretch>
            <a:fillRect/>
          </a:stretch>
        </p:blipFill>
        <p:spPr>
          <a:xfrm>
            <a:off x="750461" y="3148630"/>
            <a:ext cx="3942366" cy="1556949"/>
          </a:xfrm>
          <a:prstGeom prst="rect">
            <a:avLst/>
          </a:prstGeom>
          <a:ln>
            <a:solidFill>
              <a:schemeClr val="tx1"/>
            </a:solidFill>
          </a:ln>
        </p:spPr>
      </p:pic>
      <p:pic>
        <p:nvPicPr>
          <p:cNvPr id="17" name="図 16">
            <a:extLst>
              <a:ext uri="{FF2B5EF4-FFF2-40B4-BE49-F238E27FC236}">
                <a16:creationId xmlns:a16="http://schemas.microsoft.com/office/drawing/2014/main" id="{14A32EDD-B4D5-4A0D-8D51-306DBCC31F9E}"/>
              </a:ext>
            </a:extLst>
          </p:cNvPr>
          <p:cNvPicPr>
            <a:picLocks noChangeAspect="1"/>
          </p:cNvPicPr>
          <p:nvPr/>
        </p:nvPicPr>
        <p:blipFill>
          <a:blip r:embed="rId5"/>
          <a:stretch>
            <a:fillRect/>
          </a:stretch>
        </p:blipFill>
        <p:spPr>
          <a:xfrm>
            <a:off x="5919700" y="3148630"/>
            <a:ext cx="3289614" cy="3519800"/>
          </a:xfrm>
          <a:prstGeom prst="rect">
            <a:avLst/>
          </a:prstGeom>
          <a:ln>
            <a:solidFill>
              <a:schemeClr val="tx1"/>
            </a:solidFill>
          </a:ln>
        </p:spPr>
      </p:pic>
      <p:pic>
        <p:nvPicPr>
          <p:cNvPr id="19" name="図 18">
            <a:extLst>
              <a:ext uri="{FF2B5EF4-FFF2-40B4-BE49-F238E27FC236}">
                <a16:creationId xmlns:a16="http://schemas.microsoft.com/office/drawing/2014/main" id="{D58DC865-FC66-4699-88A4-5BE3D555B327}"/>
              </a:ext>
            </a:extLst>
          </p:cNvPr>
          <p:cNvPicPr>
            <a:picLocks noChangeAspect="1"/>
          </p:cNvPicPr>
          <p:nvPr/>
        </p:nvPicPr>
        <p:blipFill>
          <a:blip r:embed="rId6"/>
          <a:stretch>
            <a:fillRect/>
          </a:stretch>
        </p:blipFill>
        <p:spPr>
          <a:xfrm>
            <a:off x="8800875" y="4962711"/>
            <a:ext cx="3210766" cy="1705719"/>
          </a:xfrm>
          <a:prstGeom prst="rect">
            <a:avLst/>
          </a:prstGeom>
          <a:ln>
            <a:solidFill>
              <a:schemeClr val="tx1"/>
            </a:solidFill>
          </a:ln>
        </p:spPr>
      </p:pic>
      <p:pic>
        <p:nvPicPr>
          <p:cNvPr id="21" name="図 20">
            <a:extLst>
              <a:ext uri="{FF2B5EF4-FFF2-40B4-BE49-F238E27FC236}">
                <a16:creationId xmlns:a16="http://schemas.microsoft.com/office/drawing/2014/main" id="{65AC2CBD-1435-46D4-BDA7-6D887B8027C0}"/>
              </a:ext>
            </a:extLst>
          </p:cNvPr>
          <p:cNvPicPr>
            <a:picLocks noChangeAspect="1"/>
          </p:cNvPicPr>
          <p:nvPr/>
        </p:nvPicPr>
        <p:blipFill>
          <a:blip r:embed="rId7"/>
          <a:stretch>
            <a:fillRect/>
          </a:stretch>
        </p:blipFill>
        <p:spPr>
          <a:xfrm>
            <a:off x="754714" y="5027265"/>
            <a:ext cx="3968042" cy="1710448"/>
          </a:xfrm>
          <a:prstGeom prst="rect">
            <a:avLst/>
          </a:prstGeom>
          <a:ln>
            <a:solidFill>
              <a:schemeClr val="tx1"/>
            </a:solidFill>
          </a:ln>
        </p:spPr>
      </p:pic>
      <p:sp>
        <p:nvSpPr>
          <p:cNvPr id="23" name="正方形/長方形 22">
            <a:extLst>
              <a:ext uri="{FF2B5EF4-FFF2-40B4-BE49-F238E27FC236}">
                <a16:creationId xmlns:a16="http://schemas.microsoft.com/office/drawing/2014/main" id="{2C8E412B-E009-407E-A23E-49FDAEE67AF6}"/>
              </a:ext>
            </a:extLst>
          </p:cNvPr>
          <p:cNvSpPr/>
          <p:nvPr/>
        </p:nvSpPr>
        <p:spPr bwMode="auto">
          <a:xfrm>
            <a:off x="2741542" y="3378111"/>
            <a:ext cx="1310463" cy="247689"/>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5" name="矢印: 右 24">
            <a:extLst>
              <a:ext uri="{FF2B5EF4-FFF2-40B4-BE49-F238E27FC236}">
                <a16:creationId xmlns:a16="http://schemas.microsoft.com/office/drawing/2014/main" id="{F3142298-5671-4C74-957B-8423BAFA4E16}"/>
              </a:ext>
            </a:extLst>
          </p:cNvPr>
          <p:cNvSpPr/>
          <p:nvPr/>
        </p:nvSpPr>
        <p:spPr bwMode="auto">
          <a:xfrm rot="5400000">
            <a:off x="3001135" y="4563431"/>
            <a:ext cx="791275"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7" name="正方形/長方形 26">
            <a:extLst>
              <a:ext uri="{FF2B5EF4-FFF2-40B4-BE49-F238E27FC236}">
                <a16:creationId xmlns:a16="http://schemas.microsoft.com/office/drawing/2014/main" id="{2054D576-6354-4B4D-9897-ECBBD8CB0728}"/>
              </a:ext>
            </a:extLst>
          </p:cNvPr>
          <p:cNvSpPr/>
          <p:nvPr/>
        </p:nvSpPr>
        <p:spPr bwMode="auto">
          <a:xfrm>
            <a:off x="915852" y="6319606"/>
            <a:ext cx="3665479" cy="309791"/>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9" name="矢印: 右 28">
            <a:extLst>
              <a:ext uri="{FF2B5EF4-FFF2-40B4-BE49-F238E27FC236}">
                <a16:creationId xmlns:a16="http://schemas.microsoft.com/office/drawing/2014/main" id="{4C3DD2FB-A77F-4066-8F9F-6EA27D9ABDF9}"/>
              </a:ext>
            </a:extLst>
          </p:cNvPr>
          <p:cNvSpPr/>
          <p:nvPr/>
        </p:nvSpPr>
        <p:spPr bwMode="auto">
          <a:xfrm rot="19614872">
            <a:off x="4950646" y="4628021"/>
            <a:ext cx="866598"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1" name="正方形/長方形 30">
            <a:extLst>
              <a:ext uri="{FF2B5EF4-FFF2-40B4-BE49-F238E27FC236}">
                <a16:creationId xmlns:a16="http://schemas.microsoft.com/office/drawing/2014/main" id="{1161FA84-91AD-4029-BB64-17C09632A537}"/>
              </a:ext>
            </a:extLst>
          </p:cNvPr>
          <p:cNvSpPr/>
          <p:nvPr/>
        </p:nvSpPr>
        <p:spPr bwMode="auto">
          <a:xfrm>
            <a:off x="7986878" y="6420741"/>
            <a:ext cx="574923" cy="247689"/>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3" name="吹き出し: 四角形 32">
            <a:extLst>
              <a:ext uri="{FF2B5EF4-FFF2-40B4-BE49-F238E27FC236}">
                <a16:creationId xmlns:a16="http://schemas.microsoft.com/office/drawing/2014/main" id="{B512E781-644E-40E5-AC42-4E69551A13AE}"/>
              </a:ext>
            </a:extLst>
          </p:cNvPr>
          <p:cNvSpPr/>
          <p:nvPr/>
        </p:nvSpPr>
        <p:spPr bwMode="auto">
          <a:xfrm>
            <a:off x="9001504" y="4096341"/>
            <a:ext cx="3010137" cy="734073"/>
          </a:xfrm>
          <a:prstGeom prst="wedgeRectCallout">
            <a:avLst>
              <a:gd name="adj1" fmla="val 21040"/>
              <a:gd name="adj2" fmla="val 8654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問題なくインポートできると</a:t>
            </a:r>
            <a:endParaRPr kumimoji="1" lang="en-US"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以下の画面が表示される</a:t>
            </a:r>
            <a:endParaRPr kumimoji="1" lang="en-GB" sz="1400">
              <a:solidFill>
                <a:schemeClr val="tx1"/>
              </a:solidFill>
              <a:latin typeface="メイリオ" pitchFamily="50" charset="-128"/>
              <a:ea typeface="メイリオ" pitchFamily="50" charset="-128"/>
              <a:cs typeface="Segoe UI" pitchFamily="34" charset="0"/>
            </a:endParaRPr>
          </a:p>
        </p:txBody>
      </p:sp>
      <p:sp>
        <p:nvSpPr>
          <p:cNvPr id="35" name="正方形/長方形 34">
            <a:extLst>
              <a:ext uri="{FF2B5EF4-FFF2-40B4-BE49-F238E27FC236}">
                <a16:creationId xmlns:a16="http://schemas.microsoft.com/office/drawing/2014/main" id="{C5035927-4F07-4D8A-82B2-A80A4A145238}"/>
              </a:ext>
            </a:extLst>
          </p:cNvPr>
          <p:cNvSpPr/>
          <p:nvPr/>
        </p:nvSpPr>
        <p:spPr bwMode="auto">
          <a:xfrm>
            <a:off x="9236283" y="5902470"/>
            <a:ext cx="2641392" cy="30783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5" name="吹き出し: 四角形 4">
            <a:extLst>
              <a:ext uri="{FF2B5EF4-FFF2-40B4-BE49-F238E27FC236}">
                <a16:creationId xmlns:a16="http://schemas.microsoft.com/office/drawing/2014/main" id="{0FA82ED5-430E-4CB2-B1C5-6C32E06A19A9}"/>
              </a:ext>
            </a:extLst>
          </p:cNvPr>
          <p:cNvSpPr/>
          <p:nvPr/>
        </p:nvSpPr>
        <p:spPr bwMode="auto">
          <a:xfrm>
            <a:off x="7542422" y="1549222"/>
            <a:ext cx="3043756" cy="734073"/>
          </a:xfrm>
          <a:prstGeom prst="wedgeRectCallout">
            <a:avLst>
              <a:gd name="adj1" fmla="val -71767"/>
              <a:gd name="adj2" fmla="val 4025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US" altLang="ja-JP" sz="1400" b="1">
                <a:solidFill>
                  <a:schemeClr val="tx1"/>
                </a:solidFill>
                <a:latin typeface="+mn-ea"/>
                <a:cs typeface="Segoe UI" pitchFamily="34" charset="0"/>
              </a:rPr>
              <a:t>Ctrl+</a:t>
            </a:r>
            <a:r>
              <a:rPr kumimoji="1" lang="ja-JP" altLang="en-US" sz="1400" b="1">
                <a:solidFill>
                  <a:schemeClr val="tx1"/>
                </a:solidFill>
                <a:latin typeface="+mn-ea"/>
                <a:cs typeface="Segoe UI" pitchFamily="34" charset="0"/>
              </a:rPr>
              <a:t>ダブルクリックで開いて</a:t>
            </a:r>
            <a:endParaRPr kumimoji="1" lang="en-US" altLang="ja-JP" sz="1400" b="1">
              <a:solidFill>
                <a:schemeClr val="tx1"/>
              </a:solidFill>
              <a:latin typeface="+mn-ea"/>
              <a:cs typeface="Segoe UI" pitchFamily="34" charset="0"/>
            </a:endParaRPr>
          </a:p>
          <a:p>
            <a:pPr algn="ctr" defTabSz="914099" fontAlgn="base">
              <a:spcBef>
                <a:spcPct val="0"/>
              </a:spcBef>
              <a:spcAft>
                <a:spcPct val="0"/>
              </a:spcAft>
            </a:pPr>
            <a:r>
              <a:rPr kumimoji="1" lang="en-US" altLang="ja-JP" sz="1400" b="1">
                <a:solidFill>
                  <a:schemeClr val="tx1"/>
                </a:solidFill>
                <a:latin typeface="+mn-ea"/>
                <a:cs typeface="Segoe UI" pitchFamily="34" charset="0"/>
              </a:rPr>
              <a:t>zip </a:t>
            </a:r>
            <a:r>
              <a:rPr kumimoji="1" lang="ja-JP" altLang="en-US" sz="1400" b="1">
                <a:solidFill>
                  <a:schemeClr val="tx1"/>
                </a:solidFill>
                <a:latin typeface="+mn-ea"/>
                <a:cs typeface="Segoe UI" pitchFamily="34" charset="0"/>
              </a:rPr>
              <a:t>を取り出す（二重 </a:t>
            </a:r>
            <a:r>
              <a:rPr kumimoji="1" lang="en-US" altLang="ja-JP" sz="1400" b="1">
                <a:solidFill>
                  <a:schemeClr val="tx1"/>
                </a:solidFill>
                <a:latin typeface="+mn-ea"/>
                <a:cs typeface="Segoe UI" pitchFamily="34" charset="0"/>
              </a:rPr>
              <a:t>zip </a:t>
            </a:r>
            <a:r>
              <a:rPr kumimoji="1" lang="ja-JP" altLang="en-US" sz="1400" b="1">
                <a:solidFill>
                  <a:schemeClr val="tx1"/>
                </a:solidFill>
                <a:latin typeface="+mn-ea"/>
                <a:cs typeface="Segoe UI" pitchFamily="34" charset="0"/>
              </a:rPr>
              <a:t>になってます）</a:t>
            </a:r>
            <a:endParaRPr kumimoji="1" lang="en-GB" sz="1400" b="1">
              <a:solidFill>
                <a:schemeClr val="tx1"/>
              </a:solidFill>
              <a:latin typeface="+mn-ea"/>
              <a:cs typeface="Segoe UI" pitchFamily="34" charset="0"/>
            </a:endParaRPr>
          </a:p>
        </p:txBody>
      </p:sp>
      <p:graphicFrame>
        <p:nvGraphicFramePr>
          <p:cNvPr id="4" name="オブジェクト 3">
            <a:extLst>
              <a:ext uri="{FF2B5EF4-FFF2-40B4-BE49-F238E27FC236}">
                <a16:creationId xmlns:a16="http://schemas.microsoft.com/office/drawing/2014/main" id="{F157A58B-0B2B-44D9-9002-B7287DBC7DB1}"/>
              </a:ext>
            </a:extLst>
          </p:cNvPr>
          <p:cNvGraphicFramePr>
            <a:graphicFrameLocks noChangeAspect="1"/>
          </p:cNvGraphicFramePr>
          <p:nvPr>
            <p:extLst>
              <p:ext uri="{D42A27DB-BD31-4B8C-83A1-F6EECF244321}">
                <p14:modId xmlns:p14="http://schemas.microsoft.com/office/powerpoint/2010/main" val="2678567566"/>
              </p:ext>
            </p:extLst>
          </p:nvPr>
        </p:nvGraphicFramePr>
        <p:xfrm>
          <a:off x="4187825" y="1557338"/>
          <a:ext cx="2392363" cy="966787"/>
        </p:xfrm>
        <a:graphic>
          <a:graphicData uri="http://schemas.openxmlformats.org/presentationml/2006/ole">
            <mc:AlternateContent xmlns:mc="http://schemas.openxmlformats.org/markup-compatibility/2006">
              <mc:Choice xmlns:v="urn:schemas-microsoft-com:vml" Requires="v">
                <p:oleObj spid="_x0000_s2050" name="パッケージャー シェル オブジェクト" showAsIcon="1" r:id="rId8" imgW="916920" imgH="372240" progId="Package">
                  <p:embed/>
                </p:oleObj>
              </mc:Choice>
              <mc:Fallback>
                <p:oleObj name="パッケージャー シェル オブジェクト" showAsIcon="1" r:id="rId8" imgW="916920" imgH="372240" progId="Package">
                  <p:embed/>
                  <p:pic>
                    <p:nvPicPr>
                      <p:cNvPr id="4" name="オブジェクト 3">
                        <a:extLst>
                          <a:ext uri="{FF2B5EF4-FFF2-40B4-BE49-F238E27FC236}">
                            <a16:creationId xmlns:a16="http://schemas.microsoft.com/office/drawing/2014/main" id="{F157A58B-0B2B-44D9-9002-B7287DBC7DB1}"/>
                          </a:ext>
                        </a:extLst>
                      </p:cNvPr>
                      <p:cNvPicPr/>
                      <p:nvPr/>
                    </p:nvPicPr>
                    <p:blipFill>
                      <a:blip r:embed="rId9"/>
                      <a:stretch>
                        <a:fillRect/>
                      </a:stretch>
                    </p:blipFill>
                    <p:spPr>
                      <a:xfrm>
                        <a:off x="4187825" y="1557338"/>
                        <a:ext cx="2392363" cy="966787"/>
                      </a:xfrm>
                      <a:prstGeom prst="rect">
                        <a:avLst/>
                      </a:prstGeom>
                    </p:spPr>
                  </p:pic>
                </p:oleObj>
              </mc:Fallback>
            </mc:AlternateContent>
          </a:graphicData>
        </a:graphic>
      </p:graphicFrame>
    </p:spTree>
    <p:extLst>
      <p:ext uri="{BB962C8B-B14F-4D97-AF65-F5344CB8AC3E}">
        <p14:creationId xmlns:p14="http://schemas.microsoft.com/office/powerpoint/2010/main" val="273844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a:extLst>
              <a:ext uri="{FF2B5EF4-FFF2-40B4-BE49-F238E27FC236}">
                <a16:creationId xmlns:a16="http://schemas.microsoft.com/office/drawing/2014/main" id="{3558995D-176E-4C7B-918B-62829C168429}"/>
              </a:ext>
            </a:extLst>
          </p:cNvPr>
          <p:cNvPicPr>
            <a:picLocks noChangeAspect="1"/>
          </p:cNvPicPr>
          <p:nvPr/>
        </p:nvPicPr>
        <p:blipFill>
          <a:blip r:embed="rId2"/>
          <a:stretch>
            <a:fillRect/>
          </a:stretch>
        </p:blipFill>
        <p:spPr>
          <a:xfrm>
            <a:off x="3320786" y="1815650"/>
            <a:ext cx="5587576" cy="3114776"/>
          </a:xfrm>
          <a:prstGeom prst="rect">
            <a:avLst/>
          </a:prstGeom>
          <a:ln>
            <a:solidFill>
              <a:schemeClr val="tx1"/>
            </a:solidFill>
          </a:ln>
        </p:spPr>
      </p:pic>
      <p:sp>
        <p:nvSpPr>
          <p:cNvPr id="44" name="正方形/長方形 43">
            <a:extLst>
              <a:ext uri="{FF2B5EF4-FFF2-40B4-BE49-F238E27FC236}">
                <a16:creationId xmlns:a16="http://schemas.microsoft.com/office/drawing/2014/main" id="{3A9CB8B9-660E-4BE8-B45A-A622741B56C5}"/>
              </a:ext>
            </a:extLst>
          </p:cNvPr>
          <p:cNvSpPr/>
          <p:nvPr/>
        </p:nvSpPr>
        <p:spPr bwMode="auto">
          <a:xfrm>
            <a:off x="3306802" y="2922417"/>
            <a:ext cx="353265" cy="389349"/>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46" name="正方形/長方形 45">
            <a:extLst>
              <a:ext uri="{FF2B5EF4-FFF2-40B4-BE49-F238E27FC236}">
                <a16:creationId xmlns:a16="http://schemas.microsoft.com/office/drawing/2014/main" id="{DA8FAD63-0723-4C5A-AA2F-B5E2921A5D34}"/>
              </a:ext>
            </a:extLst>
          </p:cNvPr>
          <p:cNvSpPr/>
          <p:nvPr/>
        </p:nvSpPr>
        <p:spPr bwMode="auto">
          <a:xfrm>
            <a:off x="3821152" y="2169112"/>
            <a:ext cx="1918397" cy="235137"/>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48" name="正方形/長方形 47">
            <a:extLst>
              <a:ext uri="{FF2B5EF4-FFF2-40B4-BE49-F238E27FC236}">
                <a16:creationId xmlns:a16="http://schemas.microsoft.com/office/drawing/2014/main" id="{3669E07D-C6CC-4E9F-9471-837ECCC22A2D}"/>
              </a:ext>
            </a:extLst>
          </p:cNvPr>
          <p:cNvSpPr/>
          <p:nvPr/>
        </p:nvSpPr>
        <p:spPr bwMode="auto">
          <a:xfrm>
            <a:off x="3741126" y="3337700"/>
            <a:ext cx="2047325" cy="235137"/>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50" name="正方形/長方形 49">
            <a:extLst>
              <a:ext uri="{FF2B5EF4-FFF2-40B4-BE49-F238E27FC236}">
                <a16:creationId xmlns:a16="http://schemas.microsoft.com/office/drawing/2014/main" id="{1C03F3EB-0FBF-481F-A95E-40E5326F7E15}"/>
              </a:ext>
            </a:extLst>
          </p:cNvPr>
          <p:cNvSpPr/>
          <p:nvPr/>
        </p:nvSpPr>
        <p:spPr bwMode="auto">
          <a:xfrm>
            <a:off x="5965503" y="3983688"/>
            <a:ext cx="1869932" cy="354135"/>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cxnSp>
        <p:nvCxnSpPr>
          <p:cNvPr id="52" name="直線矢印コネクタ 51">
            <a:extLst>
              <a:ext uri="{FF2B5EF4-FFF2-40B4-BE49-F238E27FC236}">
                <a16:creationId xmlns:a16="http://schemas.microsoft.com/office/drawing/2014/main" id="{137AD1AA-9881-40B9-9DC0-5FA1712DC2B5}"/>
              </a:ext>
            </a:extLst>
          </p:cNvPr>
          <p:cNvCxnSpPr>
            <a:cxnSpLocks/>
            <a:stCxn id="44" idx="0"/>
            <a:endCxn id="46" idx="1"/>
          </p:cNvCxnSpPr>
          <p:nvPr/>
        </p:nvCxnSpPr>
        <p:spPr>
          <a:xfrm flipV="1">
            <a:off x="3483435" y="2286681"/>
            <a:ext cx="337717" cy="6357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3095372-FD12-4D75-8AE3-D47E1D8502C7}"/>
              </a:ext>
            </a:extLst>
          </p:cNvPr>
          <p:cNvCxnSpPr>
            <a:cxnSpLocks/>
          </p:cNvCxnSpPr>
          <p:nvPr/>
        </p:nvCxnSpPr>
        <p:spPr>
          <a:xfrm>
            <a:off x="4867585" y="2404248"/>
            <a:ext cx="0" cy="9334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B432C22C-96E5-4CDE-86C5-F03EE9DF2618}"/>
              </a:ext>
            </a:extLst>
          </p:cNvPr>
          <p:cNvCxnSpPr>
            <a:cxnSpLocks/>
            <a:stCxn id="48" idx="2"/>
            <a:endCxn id="50" idx="1"/>
          </p:cNvCxnSpPr>
          <p:nvPr/>
        </p:nvCxnSpPr>
        <p:spPr>
          <a:xfrm>
            <a:off x="4764789" y="3572837"/>
            <a:ext cx="1200714" cy="5879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タイトル 1">
            <a:extLst>
              <a:ext uri="{FF2B5EF4-FFF2-40B4-BE49-F238E27FC236}">
                <a16:creationId xmlns:a16="http://schemas.microsoft.com/office/drawing/2014/main" id="{3ADB3029-79A1-44D0-8DA5-2D7D8A6782C7}"/>
              </a:ext>
            </a:extLst>
          </p:cNvPr>
          <p:cNvSpPr>
            <a:spLocks noGrp="1"/>
          </p:cNvSpPr>
          <p:nvPr>
            <p:ph type="title"/>
          </p:nvPr>
        </p:nvSpPr>
        <p:spPr>
          <a:xfrm>
            <a:off x="519248" y="228603"/>
            <a:ext cx="11151917" cy="747897"/>
          </a:xfrm>
        </p:spPr>
        <p:txBody>
          <a:bodyPr/>
          <a:lstStyle/>
          <a:p>
            <a:r>
              <a:rPr lang="en-GB">
                <a:solidFill>
                  <a:schemeClr val="bg2">
                    <a:lumMod val="75000"/>
                  </a:schemeClr>
                </a:solidFill>
                <a:latin typeface="+mj-ea"/>
                <a:ea typeface="+mj-ea"/>
              </a:rPr>
              <a:t>2. </a:t>
            </a:r>
            <a:r>
              <a:rPr lang="ja-JP" altLang="en-US">
                <a:solidFill>
                  <a:schemeClr val="bg2">
                    <a:lumMod val="75000"/>
                  </a:schemeClr>
                </a:solidFill>
                <a:latin typeface="+mj-ea"/>
                <a:ea typeface="+mj-ea"/>
              </a:rPr>
              <a:t>申請アプリのインポート </a:t>
            </a:r>
            <a:r>
              <a:rPr lang="en-GB" altLang="ja-JP">
                <a:solidFill>
                  <a:schemeClr val="bg2">
                    <a:lumMod val="75000"/>
                  </a:schemeClr>
                </a:solidFill>
                <a:latin typeface="+mj-ea"/>
                <a:ea typeface="+mj-ea"/>
              </a:rPr>
              <a:t>( 15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r>
              <a:rPr lang="ja-JP" altLang="en-US">
                <a:solidFill>
                  <a:schemeClr val="bg2">
                    <a:lumMod val="75000"/>
                  </a:schemeClr>
                </a:solidFill>
                <a:latin typeface="+mj-ea"/>
              </a:rPr>
              <a:t> ②</a:t>
            </a:r>
            <a:endParaRPr lang="en-GB">
              <a:solidFill>
                <a:schemeClr val="bg2">
                  <a:lumMod val="75000"/>
                </a:schemeClr>
              </a:solidFill>
              <a:latin typeface="+mj-ea"/>
              <a:ea typeface="+mj-ea"/>
            </a:endParaRPr>
          </a:p>
        </p:txBody>
      </p:sp>
      <p:pic>
        <p:nvPicPr>
          <p:cNvPr id="22" name="図 21">
            <a:extLst>
              <a:ext uri="{FF2B5EF4-FFF2-40B4-BE49-F238E27FC236}">
                <a16:creationId xmlns:a16="http://schemas.microsoft.com/office/drawing/2014/main" id="{D8FAAB0F-178E-4DFA-BC3F-D514D5821BED}"/>
              </a:ext>
            </a:extLst>
          </p:cNvPr>
          <p:cNvPicPr>
            <a:picLocks noChangeAspect="1"/>
          </p:cNvPicPr>
          <p:nvPr/>
        </p:nvPicPr>
        <p:blipFill>
          <a:blip r:embed="rId3"/>
          <a:stretch>
            <a:fillRect/>
          </a:stretch>
        </p:blipFill>
        <p:spPr>
          <a:xfrm>
            <a:off x="290272" y="1815650"/>
            <a:ext cx="2681331" cy="2613584"/>
          </a:xfrm>
          <a:prstGeom prst="rect">
            <a:avLst/>
          </a:prstGeom>
          <a:ln>
            <a:solidFill>
              <a:schemeClr val="tx1"/>
            </a:solidFill>
          </a:ln>
        </p:spPr>
      </p:pic>
      <p:pic>
        <p:nvPicPr>
          <p:cNvPr id="16" name="図 15">
            <a:extLst>
              <a:ext uri="{FF2B5EF4-FFF2-40B4-BE49-F238E27FC236}">
                <a16:creationId xmlns:a16="http://schemas.microsoft.com/office/drawing/2014/main" id="{DEDBFA24-A27A-4A3B-965B-839DF4403DBB}"/>
              </a:ext>
            </a:extLst>
          </p:cNvPr>
          <p:cNvPicPr>
            <a:picLocks noChangeAspect="1"/>
          </p:cNvPicPr>
          <p:nvPr/>
        </p:nvPicPr>
        <p:blipFill>
          <a:blip r:embed="rId4"/>
          <a:stretch>
            <a:fillRect/>
          </a:stretch>
        </p:blipFill>
        <p:spPr>
          <a:xfrm>
            <a:off x="8661943" y="3982111"/>
            <a:ext cx="3168813" cy="2095608"/>
          </a:xfrm>
          <a:prstGeom prst="rect">
            <a:avLst/>
          </a:prstGeom>
          <a:ln>
            <a:solidFill>
              <a:schemeClr val="tx1"/>
            </a:solidFill>
          </a:ln>
        </p:spPr>
      </p:pic>
      <p:sp>
        <p:nvSpPr>
          <p:cNvPr id="36" name="正方形/長方形 35">
            <a:extLst>
              <a:ext uri="{FF2B5EF4-FFF2-40B4-BE49-F238E27FC236}">
                <a16:creationId xmlns:a16="http://schemas.microsoft.com/office/drawing/2014/main" id="{5FA6FEEA-49F0-4242-A32F-DCF97941EBF4}"/>
              </a:ext>
            </a:extLst>
          </p:cNvPr>
          <p:cNvSpPr/>
          <p:nvPr/>
        </p:nvSpPr>
        <p:spPr>
          <a:xfrm>
            <a:off x="544990" y="815787"/>
            <a:ext cx="11519695" cy="830997"/>
          </a:xfrm>
          <a:prstGeom prst="rect">
            <a:avLst/>
          </a:prstGeom>
        </p:spPr>
        <p:txBody>
          <a:bodyPr wrap="square">
            <a:spAutoFit/>
          </a:bodyPr>
          <a:lstStyle/>
          <a:p>
            <a:r>
              <a:rPr lang="en-US" altLang="ja-JP" sz="2400">
                <a:latin typeface="+mn-ea"/>
              </a:rPr>
              <a:t>3) </a:t>
            </a:r>
            <a:r>
              <a:rPr lang="ja-JP" altLang="en-US" sz="2400">
                <a:latin typeface="+mn-ea"/>
              </a:rPr>
              <a:t>インポート後は編集画面を開いて以下の手順でデータソースとして先ほど作った</a:t>
            </a:r>
            <a:br>
              <a:rPr lang="en-US" altLang="ja-JP" sz="2400">
                <a:latin typeface="+mn-ea"/>
              </a:rPr>
            </a:br>
            <a:r>
              <a:rPr lang="ja-JP" altLang="en-US" sz="2400">
                <a:latin typeface="+mn-ea"/>
              </a:rPr>
              <a:t>　</a:t>
            </a:r>
            <a:r>
              <a:rPr lang="en-US" altLang="ja-JP" sz="2400">
                <a:latin typeface="+mn-ea"/>
              </a:rPr>
              <a:t>SharePoint Online </a:t>
            </a:r>
            <a:r>
              <a:rPr lang="ja-JP" altLang="en-US" sz="2400">
                <a:latin typeface="+mn-ea"/>
              </a:rPr>
              <a:t>のサイト上のリストを接続する</a:t>
            </a:r>
            <a:endParaRPr lang="en-GB" altLang="ja-JP" sz="2400">
              <a:latin typeface="+mn-ea"/>
            </a:endParaRPr>
          </a:p>
        </p:txBody>
      </p:sp>
      <p:sp>
        <p:nvSpPr>
          <p:cNvPr id="38" name="正方形/長方形 37">
            <a:extLst>
              <a:ext uri="{FF2B5EF4-FFF2-40B4-BE49-F238E27FC236}">
                <a16:creationId xmlns:a16="http://schemas.microsoft.com/office/drawing/2014/main" id="{7F43AE60-427F-46F1-AD93-12628A4F6657}"/>
              </a:ext>
            </a:extLst>
          </p:cNvPr>
          <p:cNvSpPr/>
          <p:nvPr/>
        </p:nvSpPr>
        <p:spPr bwMode="auto">
          <a:xfrm>
            <a:off x="1457546" y="4106176"/>
            <a:ext cx="673443" cy="200025"/>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40" name="矢印: 右 39">
            <a:extLst>
              <a:ext uri="{FF2B5EF4-FFF2-40B4-BE49-F238E27FC236}">
                <a16:creationId xmlns:a16="http://schemas.microsoft.com/office/drawing/2014/main" id="{5304644C-8463-4C3F-9F1B-C170577F7EC4}"/>
              </a:ext>
            </a:extLst>
          </p:cNvPr>
          <p:cNvSpPr/>
          <p:nvPr/>
        </p:nvSpPr>
        <p:spPr bwMode="auto">
          <a:xfrm>
            <a:off x="2728689" y="2908843"/>
            <a:ext cx="539946"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67" name="吹き出し: 四角形 66">
            <a:extLst>
              <a:ext uri="{FF2B5EF4-FFF2-40B4-BE49-F238E27FC236}">
                <a16:creationId xmlns:a16="http://schemas.microsoft.com/office/drawing/2014/main" id="{320D08BD-3687-4021-8D6C-452D01D90188}"/>
              </a:ext>
            </a:extLst>
          </p:cNvPr>
          <p:cNvSpPr/>
          <p:nvPr/>
        </p:nvSpPr>
        <p:spPr bwMode="auto">
          <a:xfrm>
            <a:off x="318103" y="4552861"/>
            <a:ext cx="2643256" cy="954107"/>
          </a:xfrm>
          <a:prstGeom prst="wedgeRectCallout">
            <a:avLst>
              <a:gd name="adj1" fmla="val 14332"/>
              <a:gd name="adj2" fmla="val -8036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mn-ea"/>
                <a:cs typeface="Segoe UI" pitchFamily="34" charset="0"/>
              </a:rPr>
              <a:t>初回編集時にユーザー情報</a:t>
            </a:r>
            <a:endParaRPr kumimoji="1" lang="en-US" altLang="ja-JP" sz="1400">
              <a:solidFill>
                <a:schemeClr val="tx1"/>
              </a:solidFill>
              <a:latin typeface="+mn-ea"/>
              <a:cs typeface="Segoe UI" pitchFamily="34" charset="0"/>
            </a:endParaRPr>
          </a:p>
          <a:p>
            <a:pPr algn="ctr" defTabSz="914099" fontAlgn="base">
              <a:spcBef>
                <a:spcPct val="0"/>
              </a:spcBef>
              <a:spcAft>
                <a:spcPct val="0"/>
              </a:spcAft>
            </a:pPr>
            <a:r>
              <a:rPr kumimoji="1" lang="ja-JP" altLang="en-US" sz="1400">
                <a:solidFill>
                  <a:schemeClr val="tx1"/>
                </a:solidFill>
                <a:latin typeface="+mn-ea"/>
                <a:cs typeface="Segoe UI" pitchFamily="34" charset="0"/>
              </a:rPr>
              <a:t>取得のためのコネクタ接続を</a:t>
            </a:r>
            <a:endParaRPr kumimoji="1" lang="en-US" altLang="ja-JP" sz="1400">
              <a:solidFill>
                <a:schemeClr val="tx1"/>
              </a:solidFill>
              <a:latin typeface="+mn-ea"/>
              <a:cs typeface="Segoe UI" pitchFamily="34" charset="0"/>
            </a:endParaRPr>
          </a:p>
          <a:p>
            <a:pPr algn="ctr" defTabSz="914099" fontAlgn="base">
              <a:spcBef>
                <a:spcPct val="0"/>
              </a:spcBef>
              <a:spcAft>
                <a:spcPct val="0"/>
              </a:spcAft>
            </a:pPr>
            <a:r>
              <a:rPr kumimoji="1" lang="ja-JP" altLang="en-US" sz="1400">
                <a:solidFill>
                  <a:schemeClr val="tx1"/>
                </a:solidFill>
                <a:latin typeface="+mn-ea"/>
                <a:cs typeface="Segoe UI" pitchFamily="34" charset="0"/>
              </a:rPr>
              <a:t>許可する</a:t>
            </a:r>
            <a:endParaRPr kumimoji="1" lang="en-GB" sz="1400">
              <a:solidFill>
                <a:schemeClr val="tx1"/>
              </a:solidFill>
              <a:latin typeface="+mn-ea"/>
              <a:cs typeface="Segoe UI" pitchFamily="34" charset="0"/>
            </a:endParaRPr>
          </a:p>
        </p:txBody>
      </p:sp>
      <p:sp>
        <p:nvSpPr>
          <p:cNvPr id="69" name="吹き出し: 四角形 68">
            <a:extLst>
              <a:ext uri="{FF2B5EF4-FFF2-40B4-BE49-F238E27FC236}">
                <a16:creationId xmlns:a16="http://schemas.microsoft.com/office/drawing/2014/main" id="{85BAFB63-4092-4096-B752-17E4597631B3}"/>
              </a:ext>
            </a:extLst>
          </p:cNvPr>
          <p:cNvSpPr/>
          <p:nvPr/>
        </p:nvSpPr>
        <p:spPr bwMode="auto">
          <a:xfrm>
            <a:off x="3288602" y="4972662"/>
            <a:ext cx="2643256" cy="769441"/>
          </a:xfrm>
          <a:prstGeom prst="wedgeRectCallout">
            <a:avLst>
              <a:gd name="adj1" fmla="val 14332"/>
              <a:gd name="adj2" fmla="val -8036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US" altLang="ja-JP" sz="1400">
                <a:solidFill>
                  <a:schemeClr val="tx1"/>
                </a:solidFill>
                <a:latin typeface="+mn-ea"/>
                <a:cs typeface="Segoe UI" pitchFamily="34" charset="0"/>
              </a:rPr>
              <a:t>[</a:t>
            </a:r>
            <a:r>
              <a:rPr kumimoji="1" lang="ja-JP" altLang="en-US" sz="1400">
                <a:solidFill>
                  <a:schemeClr val="tx1"/>
                </a:solidFill>
                <a:latin typeface="+mn-ea"/>
                <a:cs typeface="Segoe UI" pitchFamily="34" charset="0"/>
              </a:rPr>
              <a:t>データソース</a:t>
            </a:r>
            <a:r>
              <a:rPr kumimoji="1" lang="en-US" altLang="ja-JP" sz="1400">
                <a:solidFill>
                  <a:schemeClr val="tx1"/>
                </a:solidFill>
                <a:latin typeface="+mn-ea"/>
                <a:cs typeface="Segoe UI" pitchFamily="34" charset="0"/>
              </a:rPr>
              <a:t>] </a:t>
            </a:r>
            <a:r>
              <a:rPr kumimoji="1" lang="ja-JP" altLang="en-US" sz="1400">
                <a:solidFill>
                  <a:schemeClr val="tx1"/>
                </a:solidFill>
                <a:latin typeface="+mn-ea"/>
                <a:cs typeface="Segoe UI" pitchFamily="34" charset="0"/>
              </a:rPr>
              <a:t>のメニューで </a:t>
            </a:r>
            <a:r>
              <a:rPr kumimoji="1" lang="en-US" altLang="ja-JP" sz="1400">
                <a:solidFill>
                  <a:schemeClr val="tx1"/>
                </a:solidFill>
                <a:latin typeface="+mn-ea"/>
                <a:cs typeface="Segoe UI" pitchFamily="34" charset="0"/>
              </a:rPr>
              <a:t>SharePoint </a:t>
            </a:r>
            <a:r>
              <a:rPr kumimoji="1" lang="ja-JP" altLang="en-US" sz="1400">
                <a:solidFill>
                  <a:schemeClr val="tx1"/>
                </a:solidFill>
                <a:latin typeface="+mn-ea"/>
                <a:cs typeface="Segoe UI" pitchFamily="34" charset="0"/>
              </a:rPr>
              <a:t>を検索して接続追加</a:t>
            </a:r>
            <a:endParaRPr kumimoji="1" lang="en-GB" sz="1400">
              <a:solidFill>
                <a:schemeClr val="tx1"/>
              </a:solidFill>
              <a:latin typeface="+mn-ea"/>
              <a:cs typeface="Segoe UI" pitchFamily="34" charset="0"/>
            </a:endParaRPr>
          </a:p>
        </p:txBody>
      </p:sp>
      <p:grpSp>
        <p:nvGrpSpPr>
          <p:cNvPr id="77" name="グループ化 76">
            <a:extLst>
              <a:ext uri="{FF2B5EF4-FFF2-40B4-BE49-F238E27FC236}">
                <a16:creationId xmlns:a16="http://schemas.microsoft.com/office/drawing/2014/main" id="{EC403E7D-1BCE-4672-A083-CD46236703B0}"/>
              </a:ext>
            </a:extLst>
          </p:cNvPr>
          <p:cNvGrpSpPr/>
          <p:nvPr/>
        </p:nvGrpSpPr>
        <p:grpSpPr>
          <a:xfrm>
            <a:off x="7051078" y="1589482"/>
            <a:ext cx="2162175" cy="2231549"/>
            <a:chOff x="8134680" y="1549722"/>
            <a:chExt cx="2162175" cy="2231549"/>
          </a:xfrm>
        </p:grpSpPr>
        <p:sp>
          <p:nvSpPr>
            <p:cNvPr id="42" name="吹き出し: 四角形 41">
              <a:extLst>
                <a:ext uri="{FF2B5EF4-FFF2-40B4-BE49-F238E27FC236}">
                  <a16:creationId xmlns:a16="http://schemas.microsoft.com/office/drawing/2014/main" id="{CA44BD7B-6A13-4E89-ADF4-000E67028E25}"/>
                </a:ext>
              </a:extLst>
            </p:cNvPr>
            <p:cNvSpPr/>
            <p:nvPr/>
          </p:nvSpPr>
          <p:spPr bwMode="auto">
            <a:xfrm>
              <a:off x="8143374" y="1549722"/>
              <a:ext cx="2133723" cy="2231549"/>
            </a:xfrm>
            <a:prstGeom prst="wedgeRectCallout">
              <a:avLst>
                <a:gd name="adj1" fmla="val -62195"/>
                <a:gd name="adj2" fmla="val 4914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mn-ea"/>
                <a:cs typeface="Segoe UI" pitchFamily="34" charset="0"/>
              </a:endParaRPr>
            </a:p>
          </p:txBody>
        </p:sp>
        <p:sp>
          <p:nvSpPr>
            <p:cNvPr id="71" name="テキスト ボックス 70">
              <a:extLst>
                <a:ext uri="{FF2B5EF4-FFF2-40B4-BE49-F238E27FC236}">
                  <a16:creationId xmlns:a16="http://schemas.microsoft.com/office/drawing/2014/main" id="{01720133-D962-4EC1-961F-4D450B919AAE}"/>
                </a:ext>
              </a:extLst>
            </p:cNvPr>
            <p:cNvSpPr txBox="1"/>
            <p:nvPr/>
          </p:nvSpPr>
          <p:spPr>
            <a:xfrm>
              <a:off x="8134680" y="3175490"/>
              <a:ext cx="2162175" cy="523220"/>
            </a:xfrm>
            <a:prstGeom prst="rect">
              <a:avLst/>
            </a:prstGeom>
            <a:noFill/>
          </p:spPr>
          <p:txBody>
            <a:bodyPr wrap="square">
              <a:spAutoFit/>
            </a:bodyPr>
            <a:lstStyle/>
            <a:p>
              <a:pPr algn="ctr" defTabSz="914099" fontAlgn="base">
                <a:spcBef>
                  <a:spcPct val="0"/>
                </a:spcBef>
                <a:spcAft>
                  <a:spcPct val="0"/>
                </a:spcAft>
              </a:pPr>
              <a:r>
                <a:rPr kumimoji="1" lang="ja-JP" altLang="en-US" sz="1400">
                  <a:solidFill>
                    <a:schemeClr val="tx1"/>
                  </a:solidFill>
                  <a:latin typeface="+mn-ea"/>
                  <a:cs typeface="Segoe UI" pitchFamily="34" charset="0"/>
                </a:rPr>
                <a:t>何もない場合</a:t>
              </a:r>
              <a:r>
                <a:rPr kumimoji="1" lang="en-US" altLang="ja-JP" sz="1400">
                  <a:latin typeface="+mn-ea"/>
                  <a:cs typeface="Segoe UI" pitchFamily="34" charset="0"/>
                </a:rPr>
                <a:t>[</a:t>
              </a:r>
              <a:r>
                <a:rPr kumimoji="1" lang="ja-JP" altLang="en-US" sz="1400">
                  <a:latin typeface="+mn-ea"/>
                  <a:cs typeface="Segoe UI" pitchFamily="34" charset="0"/>
                </a:rPr>
                <a:t>接続の追加</a:t>
              </a:r>
              <a:r>
                <a:rPr kumimoji="1" lang="en-US" altLang="ja-JP" sz="1400">
                  <a:latin typeface="+mn-ea"/>
                  <a:cs typeface="Segoe UI" pitchFamily="34" charset="0"/>
                </a:rPr>
                <a:t>] </a:t>
              </a:r>
              <a:br>
                <a:rPr kumimoji="1" lang="en-US" altLang="ja-JP" sz="1400">
                  <a:latin typeface="+mn-ea"/>
                  <a:cs typeface="Segoe UI" pitchFamily="34" charset="0"/>
                </a:rPr>
              </a:br>
              <a:r>
                <a:rPr kumimoji="1" lang="ja-JP" altLang="en-US" sz="1400">
                  <a:latin typeface="+mn-ea"/>
                  <a:cs typeface="Segoe UI" pitchFamily="34" charset="0"/>
                </a:rPr>
                <a:t>から直接接続を選んで追加</a:t>
              </a:r>
              <a:endParaRPr kumimoji="1" lang="en-US" altLang="ja-JP" sz="1400">
                <a:latin typeface="+mn-ea"/>
                <a:cs typeface="Segoe UI" pitchFamily="34" charset="0"/>
              </a:endParaRPr>
            </a:p>
          </p:txBody>
        </p:sp>
        <p:pic>
          <p:nvPicPr>
            <p:cNvPr id="14" name="図 13">
              <a:extLst>
                <a:ext uri="{FF2B5EF4-FFF2-40B4-BE49-F238E27FC236}">
                  <a16:creationId xmlns:a16="http://schemas.microsoft.com/office/drawing/2014/main" id="{21912C17-B408-447C-AC2D-6B42DFACE6F0}"/>
                </a:ext>
              </a:extLst>
            </p:cNvPr>
            <p:cNvPicPr>
              <a:picLocks noChangeAspect="1"/>
            </p:cNvPicPr>
            <p:nvPr/>
          </p:nvPicPr>
          <p:blipFill>
            <a:blip r:embed="rId5"/>
            <a:stretch>
              <a:fillRect/>
            </a:stretch>
          </p:blipFill>
          <p:spPr>
            <a:xfrm>
              <a:off x="8288788" y="1641698"/>
              <a:ext cx="1853958" cy="1474493"/>
            </a:xfrm>
            <a:prstGeom prst="rect">
              <a:avLst/>
            </a:prstGeom>
            <a:ln>
              <a:solidFill>
                <a:schemeClr val="tx1"/>
              </a:solidFill>
            </a:ln>
          </p:spPr>
        </p:pic>
      </p:grpSp>
      <p:sp>
        <p:nvSpPr>
          <p:cNvPr id="73" name="矢印: 右 72">
            <a:extLst>
              <a:ext uri="{FF2B5EF4-FFF2-40B4-BE49-F238E27FC236}">
                <a16:creationId xmlns:a16="http://schemas.microsoft.com/office/drawing/2014/main" id="{0C39995B-C006-4E26-89E5-7598BF5C8F58}"/>
              </a:ext>
            </a:extLst>
          </p:cNvPr>
          <p:cNvSpPr/>
          <p:nvPr/>
        </p:nvSpPr>
        <p:spPr bwMode="auto">
          <a:xfrm>
            <a:off x="7943089" y="4603838"/>
            <a:ext cx="830016" cy="600948"/>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79" name="吹き出し: 四角形 78">
            <a:extLst>
              <a:ext uri="{FF2B5EF4-FFF2-40B4-BE49-F238E27FC236}">
                <a16:creationId xmlns:a16="http://schemas.microsoft.com/office/drawing/2014/main" id="{8AC242C6-4EDB-4DEB-B9C5-C9FBD8D1C697}"/>
              </a:ext>
            </a:extLst>
          </p:cNvPr>
          <p:cNvSpPr/>
          <p:nvPr/>
        </p:nvSpPr>
        <p:spPr bwMode="auto">
          <a:xfrm>
            <a:off x="8661943" y="5826513"/>
            <a:ext cx="2643256" cy="769441"/>
          </a:xfrm>
          <a:prstGeom prst="wedgeRectCallout">
            <a:avLst>
              <a:gd name="adj1" fmla="val 14332"/>
              <a:gd name="adj2" fmla="val -8036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mn-ea"/>
                <a:cs typeface="Segoe UI" pitchFamily="34" charset="0"/>
              </a:rPr>
              <a:t>先の手順で作ったサイトとリスト</a:t>
            </a:r>
            <a:br>
              <a:rPr kumimoji="1" lang="en-US" altLang="ja-JP" sz="1400">
                <a:solidFill>
                  <a:schemeClr val="tx1"/>
                </a:solidFill>
                <a:latin typeface="+mn-ea"/>
                <a:cs typeface="Segoe UI" pitchFamily="34" charset="0"/>
              </a:rPr>
            </a:br>
            <a:r>
              <a:rPr kumimoji="1" lang="ja-JP" altLang="en-US" sz="1400">
                <a:solidFill>
                  <a:schemeClr val="tx1"/>
                </a:solidFill>
                <a:latin typeface="+mn-ea"/>
                <a:cs typeface="Segoe UI" pitchFamily="34" charset="0"/>
              </a:rPr>
              <a:t>を指定して接続</a:t>
            </a:r>
            <a:endParaRPr kumimoji="1" lang="en-GB" sz="1400">
              <a:solidFill>
                <a:schemeClr val="tx1"/>
              </a:solidFill>
              <a:latin typeface="+mn-ea"/>
              <a:cs typeface="Segoe UI" pitchFamily="34" charset="0"/>
            </a:endParaRPr>
          </a:p>
        </p:txBody>
      </p:sp>
    </p:spTree>
    <p:extLst>
      <p:ext uri="{BB962C8B-B14F-4D97-AF65-F5344CB8AC3E}">
        <p14:creationId xmlns:p14="http://schemas.microsoft.com/office/powerpoint/2010/main" val="6104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435145" y="355602"/>
            <a:ext cx="11149013" cy="761747"/>
          </a:xfrm>
        </p:spPr>
        <p:txBody>
          <a:bodyPr/>
          <a:lstStyle/>
          <a:p>
            <a:r>
              <a:rPr lang="ja-JP" altLang="en-US" sz="4400">
                <a:solidFill>
                  <a:srgbClr val="0066CC"/>
                </a:solidFill>
              </a:rPr>
              <a:t>この資料について</a:t>
            </a:r>
            <a:endParaRPr lang="en-US" sz="4400">
              <a:solidFill>
                <a:srgbClr val="0066CC"/>
              </a:solidFill>
            </a:endParaRPr>
          </a:p>
        </p:txBody>
      </p:sp>
      <p:sp>
        <p:nvSpPr>
          <p:cNvPr id="20" name="Rectangle 19"/>
          <p:cNvSpPr/>
          <p:nvPr/>
        </p:nvSpPr>
        <p:spPr>
          <a:xfrm>
            <a:off x="445976" y="1021831"/>
            <a:ext cx="11348305" cy="2741989"/>
          </a:xfrm>
          <a:prstGeom prst="rect">
            <a:avLst/>
          </a:prstGeom>
          <a:noFill/>
          <a:ln w="12700" cap="rnd" cmpd="sng" algn="ctr">
            <a:noFill/>
            <a:prstDash val="sysDash"/>
            <a:headEnd type="oval"/>
          </a:ln>
          <a:effectLst>
            <a:outerShdw blurRad="63500" sx="102000" sy="102000" algn="ctr" rotWithShape="0">
              <a:prstClr val="black">
                <a:alpha val="40000"/>
              </a:prstClr>
            </a:outerShdw>
          </a:effectLst>
        </p:spPr>
        <p:txBody>
          <a:bodyPr lIns="0" tIns="38132" rIns="76265" bIns="38132" rtlCol="0" anchor="ctr"/>
          <a:lstStyle/>
          <a:p>
            <a:pPr defTabSz="1219818" fontAlgn="base">
              <a:spcBef>
                <a:spcPct val="0"/>
              </a:spcBef>
              <a:spcAft>
                <a:spcPct val="0"/>
              </a:spcAft>
              <a:defRPr/>
            </a:pP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日付と機能は変更される可能性があります。</a:t>
            </a:r>
            <a:endParaRPr lang="en-US"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endParaRPr lang="en-US" altLang="zh-CN"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示されている画面キャプチャまたは概念はプロトタイプであり、説明のみを目的としています。</a:t>
            </a:r>
            <a:endPar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endPar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この資料に関連したテンプレートはプリセールスにて独自に作成・配布するものであり、</a:t>
            </a:r>
            <a:br>
              <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b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通常のサポート対象外となります。</a:t>
            </a:r>
            <a:endPar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p:txBody>
      </p:sp>
      <p:sp>
        <p:nvSpPr>
          <p:cNvPr id="24" name="TextBox 23"/>
          <p:cNvSpPr txBox="1">
            <a:spLocks noChangeArrowheads="1"/>
          </p:cNvSpPr>
          <p:nvPr/>
        </p:nvSpPr>
        <p:spPr bwMode="auto">
          <a:xfrm>
            <a:off x="435145" y="3790969"/>
            <a:ext cx="11162955" cy="2120068"/>
          </a:xfrm>
          <a:prstGeom prst="rect">
            <a:avLst/>
          </a:prstGeom>
          <a:noFill/>
          <a:ln w="9525" cap="flat" cmpd="sng" algn="ctr">
            <a:noFill/>
            <a:prstDash val="solid"/>
            <a:miter lim="800000"/>
            <a:headEnd type="none" w="med" len="med"/>
            <a:tailEnd type="none" w="med" len="med"/>
          </a:ln>
          <a:effectLst/>
        </p:spPr>
        <p:txBody>
          <a:bodyPr wrap="square" lIns="0" tIns="0" rIns="0" bIns="0" anchor="b">
            <a:spAutoFit/>
          </a:bodyPr>
          <a:lstStyle/>
          <a:p>
            <a:pPr defTabSz="915333" eaLnBrk="0" hangingPunct="0">
              <a:lnSpc>
                <a:spcPct val="90000"/>
              </a:lnSpc>
              <a:spcBef>
                <a:spcPts val="285"/>
              </a:spcBef>
              <a:buClr>
                <a:srgbClr val="595959"/>
              </a:buClr>
              <a:defRPr/>
            </a:pP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免責事項</a:t>
            </a:r>
          </a:p>
          <a:p>
            <a:pPr defTabSz="915333" eaLnBrk="0" hangingPunct="0">
              <a:lnSpc>
                <a:spcPct val="90000"/>
              </a:lnSpc>
              <a:spcBef>
                <a:spcPts val="285"/>
              </a:spcBef>
              <a:buClr>
                <a:srgbClr val="595959"/>
              </a:buClr>
              <a:defRPr/>
            </a:pP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本プレゼンテーションには、本プレゼンテーション内で説明されているソフトウェアの最終的な製品版の発売時に実質的に変更される可能性のある予備情報が含まれています。本プレゼンテーションに記載されている情報は、本プレゼンテーションの発表時点におけるマイクロソフトの見解を反映したものです。マイクロソフトは市場の変化に対応する必要があるため、記載された内容の実現に関するマイクロソフトの確約とは見なされないものとします。また、プレゼンテーションの発表後は提示されている情報の正確性に関して、マイクロソフトはいかなる保証もいたしません。本プレゼンテーションは情報提供のみを目的としています。 </a:t>
            </a:r>
          </a:p>
          <a:p>
            <a:pPr defTabSz="915333" eaLnBrk="0" hangingPunct="0">
              <a:lnSpc>
                <a:spcPct val="90000"/>
              </a:lnSpc>
              <a:spcBef>
                <a:spcPts val="285"/>
              </a:spcBef>
              <a:buClr>
                <a:srgbClr val="595959"/>
              </a:buClr>
              <a:defRPr/>
            </a:pPr>
            <a:b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b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明示、黙示または法律の規定にかかわらず、本プレゼンテーションの情報についてマイクロソフトは一切の保証を行うものではありません。</a:t>
            </a:r>
          </a:p>
          <a:p>
            <a:pPr defTabSz="915333" eaLnBrk="0" hangingPunct="0">
              <a:lnSpc>
                <a:spcPct val="90000"/>
              </a:lnSpc>
              <a:spcBef>
                <a:spcPts val="285"/>
              </a:spcBef>
              <a:buClr>
                <a:srgbClr val="595959"/>
              </a:buClr>
              <a:defRPr/>
            </a:pP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マイクロソフトは、本プレゼンテーションに記載されている内容に関し、特許、特許出願、商標にかかわる権利、著作権、またはその他の知的財産権を有する場合があります。別途マイクロソフトのライセンス契約上に明示の規定のない限り、本プレゼンテーションはこれらの特許、商標、著作権、またはその他の知的財産権に関する権利をお客様に許諾するものではありません。</a:t>
            </a:r>
          </a:p>
        </p:txBody>
      </p:sp>
    </p:spTree>
    <p:extLst>
      <p:ext uri="{BB962C8B-B14F-4D97-AF65-F5344CB8AC3E}">
        <p14:creationId xmlns:p14="http://schemas.microsoft.com/office/powerpoint/2010/main" val="3953563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AFBAB925-96AA-40B6-AA1E-70BEDD31B076}"/>
              </a:ext>
            </a:extLst>
          </p:cNvPr>
          <p:cNvSpPr>
            <a:spLocks noGrp="1"/>
          </p:cNvSpPr>
          <p:nvPr>
            <p:ph type="title"/>
          </p:nvPr>
        </p:nvSpPr>
        <p:spPr>
          <a:xfrm>
            <a:off x="519248" y="228603"/>
            <a:ext cx="11151917" cy="747897"/>
          </a:xfrm>
        </p:spPr>
        <p:txBody>
          <a:bodyPr/>
          <a:lstStyle/>
          <a:p>
            <a:r>
              <a:rPr lang="en-GB">
                <a:solidFill>
                  <a:schemeClr val="bg2">
                    <a:lumMod val="75000"/>
                  </a:schemeClr>
                </a:solidFill>
                <a:latin typeface="+mj-ea"/>
                <a:ea typeface="+mj-ea"/>
              </a:rPr>
              <a:t>2. </a:t>
            </a:r>
            <a:r>
              <a:rPr lang="ja-JP" altLang="en-US">
                <a:solidFill>
                  <a:schemeClr val="bg2">
                    <a:lumMod val="75000"/>
                  </a:schemeClr>
                </a:solidFill>
                <a:latin typeface="+mj-ea"/>
                <a:ea typeface="+mj-ea"/>
              </a:rPr>
              <a:t>申請アプリのインポート </a:t>
            </a:r>
            <a:r>
              <a:rPr lang="en-GB" altLang="ja-JP">
                <a:solidFill>
                  <a:schemeClr val="bg2">
                    <a:lumMod val="75000"/>
                  </a:schemeClr>
                </a:solidFill>
                <a:latin typeface="+mj-ea"/>
                <a:ea typeface="+mj-ea"/>
              </a:rPr>
              <a:t>( 15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r>
              <a:rPr lang="ja-JP" altLang="en-US">
                <a:solidFill>
                  <a:schemeClr val="bg2">
                    <a:lumMod val="75000"/>
                  </a:schemeClr>
                </a:solidFill>
                <a:latin typeface="+mj-ea"/>
              </a:rPr>
              <a:t> ③</a:t>
            </a:r>
            <a:endParaRPr lang="en-GB">
              <a:solidFill>
                <a:schemeClr val="bg2">
                  <a:lumMod val="75000"/>
                </a:schemeClr>
              </a:solidFill>
              <a:latin typeface="+mj-ea"/>
              <a:ea typeface="+mj-ea"/>
            </a:endParaRPr>
          </a:p>
        </p:txBody>
      </p:sp>
      <p:pic>
        <p:nvPicPr>
          <p:cNvPr id="7" name="図 6">
            <a:extLst>
              <a:ext uri="{FF2B5EF4-FFF2-40B4-BE49-F238E27FC236}">
                <a16:creationId xmlns:a16="http://schemas.microsoft.com/office/drawing/2014/main" id="{5B18FF09-16DE-4D8D-B12D-29D824AC531D}"/>
              </a:ext>
            </a:extLst>
          </p:cNvPr>
          <p:cNvPicPr>
            <a:picLocks noChangeAspect="1"/>
          </p:cNvPicPr>
          <p:nvPr/>
        </p:nvPicPr>
        <p:blipFill>
          <a:blip r:embed="rId2"/>
          <a:stretch>
            <a:fillRect/>
          </a:stretch>
        </p:blipFill>
        <p:spPr>
          <a:xfrm>
            <a:off x="3224369" y="1734605"/>
            <a:ext cx="5345404" cy="3243144"/>
          </a:xfrm>
          <a:prstGeom prst="rect">
            <a:avLst/>
          </a:prstGeom>
          <a:ln>
            <a:solidFill>
              <a:schemeClr val="tx1"/>
            </a:solidFill>
          </a:ln>
        </p:spPr>
      </p:pic>
      <p:sp>
        <p:nvSpPr>
          <p:cNvPr id="19" name="正方形/長方形 18">
            <a:extLst>
              <a:ext uri="{FF2B5EF4-FFF2-40B4-BE49-F238E27FC236}">
                <a16:creationId xmlns:a16="http://schemas.microsoft.com/office/drawing/2014/main" id="{44DCEB6E-DF13-4531-B032-24C90241369E}"/>
              </a:ext>
            </a:extLst>
          </p:cNvPr>
          <p:cNvSpPr/>
          <p:nvPr/>
        </p:nvSpPr>
        <p:spPr>
          <a:xfrm>
            <a:off x="544990" y="815787"/>
            <a:ext cx="11519695" cy="830997"/>
          </a:xfrm>
          <a:prstGeom prst="rect">
            <a:avLst/>
          </a:prstGeom>
        </p:spPr>
        <p:txBody>
          <a:bodyPr wrap="square">
            <a:spAutoFit/>
          </a:bodyPr>
          <a:lstStyle/>
          <a:p>
            <a:r>
              <a:rPr lang="en-US" altLang="ja-JP" sz="2400">
                <a:latin typeface="+mn-ea"/>
              </a:rPr>
              <a:t>4) </a:t>
            </a:r>
            <a:r>
              <a:rPr lang="ja-JP" altLang="en-US" sz="2400">
                <a:latin typeface="+mn-ea"/>
              </a:rPr>
              <a:t>ツリービューにうつって </a:t>
            </a:r>
            <a:r>
              <a:rPr lang="en-US" altLang="ja-JP" sz="2400">
                <a:latin typeface="+mn-ea"/>
              </a:rPr>
              <a:t>EditScreen1 </a:t>
            </a:r>
            <a:r>
              <a:rPr lang="ja-JP" altLang="en-US" sz="2400">
                <a:latin typeface="+mn-ea"/>
              </a:rPr>
              <a:t>内の </a:t>
            </a:r>
            <a:r>
              <a:rPr lang="en-US" altLang="ja-JP" sz="2400">
                <a:latin typeface="+mn-ea"/>
              </a:rPr>
              <a:t>EditForm1 </a:t>
            </a:r>
            <a:r>
              <a:rPr lang="ja-JP" altLang="en-US" sz="2400">
                <a:latin typeface="+mn-ea"/>
              </a:rPr>
              <a:t>を選択</a:t>
            </a:r>
            <a:endParaRPr lang="en-US" altLang="ja-JP" sz="2400">
              <a:latin typeface="+mn-ea"/>
            </a:endParaRPr>
          </a:p>
          <a:p>
            <a:r>
              <a:rPr lang="en-US" altLang="ja-JP" sz="2400">
                <a:latin typeface="+mn-ea"/>
              </a:rPr>
              <a:t>5) [</a:t>
            </a:r>
            <a:r>
              <a:rPr lang="ja-JP" altLang="en-US" sz="2400">
                <a:latin typeface="+mn-ea"/>
              </a:rPr>
              <a:t>プロパティ</a:t>
            </a:r>
            <a:r>
              <a:rPr lang="en-US" altLang="ja-JP" sz="2400">
                <a:latin typeface="+mn-ea"/>
              </a:rPr>
              <a:t>] </a:t>
            </a:r>
            <a:r>
              <a:rPr lang="ja-JP" altLang="en-US" sz="2400">
                <a:latin typeface="+mn-ea"/>
              </a:rPr>
              <a:t>の </a:t>
            </a:r>
            <a:r>
              <a:rPr lang="en-US" altLang="ja-JP" sz="2400">
                <a:latin typeface="+mn-ea"/>
              </a:rPr>
              <a:t>[</a:t>
            </a:r>
            <a:r>
              <a:rPr lang="ja-JP" altLang="en-US" sz="2400">
                <a:latin typeface="+mn-ea"/>
              </a:rPr>
              <a:t>データソース</a:t>
            </a:r>
            <a:r>
              <a:rPr lang="en-US" altLang="ja-JP" sz="2400">
                <a:latin typeface="+mn-ea"/>
              </a:rPr>
              <a:t>] </a:t>
            </a:r>
            <a:r>
              <a:rPr lang="ja-JP" altLang="en-US" sz="2400">
                <a:latin typeface="+mn-ea"/>
              </a:rPr>
              <a:t>が </a:t>
            </a:r>
            <a:r>
              <a:rPr lang="en-US" altLang="ja-JP" sz="2400">
                <a:latin typeface="+mn-ea"/>
              </a:rPr>
              <a:t>[</a:t>
            </a:r>
            <a:r>
              <a:rPr lang="ja-JP" altLang="en-US" sz="2400">
                <a:latin typeface="+mn-ea"/>
              </a:rPr>
              <a:t>共有</a:t>
            </a:r>
            <a:r>
              <a:rPr lang="en-US" altLang="ja-JP" sz="2400">
                <a:latin typeface="+mn-ea"/>
              </a:rPr>
              <a:t>PC</a:t>
            </a:r>
            <a:r>
              <a:rPr lang="ja-JP" altLang="en-US" sz="2400">
                <a:latin typeface="+mn-ea"/>
              </a:rPr>
              <a:t>利用者申請</a:t>
            </a:r>
            <a:r>
              <a:rPr lang="en-US" altLang="ja-JP" sz="2400">
                <a:latin typeface="+mn-ea"/>
              </a:rPr>
              <a:t>] </a:t>
            </a:r>
            <a:r>
              <a:rPr lang="ja-JP" altLang="en-US" sz="2400">
                <a:latin typeface="+mn-ea"/>
              </a:rPr>
              <a:t>になっているか確認</a:t>
            </a:r>
            <a:endParaRPr lang="en-GB" altLang="ja-JP" sz="2400">
              <a:latin typeface="+mn-ea"/>
            </a:endParaRPr>
          </a:p>
        </p:txBody>
      </p:sp>
      <p:grpSp>
        <p:nvGrpSpPr>
          <p:cNvPr id="29" name="グループ化 28">
            <a:extLst>
              <a:ext uri="{FF2B5EF4-FFF2-40B4-BE49-F238E27FC236}">
                <a16:creationId xmlns:a16="http://schemas.microsoft.com/office/drawing/2014/main" id="{1AF37462-AD3E-4D5C-A9AF-20358505184E}"/>
              </a:ext>
            </a:extLst>
          </p:cNvPr>
          <p:cNvGrpSpPr/>
          <p:nvPr/>
        </p:nvGrpSpPr>
        <p:grpSpPr>
          <a:xfrm>
            <a:off x="711671" y="1684127"/>
            <a:ext cx="2155354" cy="3293622"/>
            <a:chOff x="711671" y="1684127"/>
            <a:chExt cx="2155354" cy="3293622"/>
          </a:xfrm>
        </p:grpSpPr>
        <p:pic>
          <p:nvPicPr>
            <p:cNvPr id="21" name="図 20">
              <a:extLst>
                <a:ext uri="{FF2B5EF4-FFF2-40B4-BE49-F238E27FC236}">
                  <a16:creationId xmlns:a16="http://schemas.microsoft.com/office/drawing/2014/main" id="{029CC708-C33C-48BA-A41F-395972BB5479}"/>
                </a:ext>
              </a:extLst>
            </p:cNvPr>
            <p:cNvPicPr>
              <a:picLocks noChangeAspect="1"/>
            </p:cNvPicPr>
            <p:nvPr/>
          </p:nvPicPr>
          <p:blipFill>
            <a:blip r:embed="rId3"/>
            <a:stretch>
              <a:fillRect/>
            </a:stretch>
          </p:blipFill>
          <p:spPr>
            <a:xfrm>
              <a:off x="711671" y="1684127"/>
              <a:ext cx="2155354" cy="3293622"/>
            </a:xfrm>
            <a:prstGeom prst="rect">
              <a:avLst/>
            </a:prstGeom>
            <a:ln>
              <a:solidFill>
                <a:schemeClr val="tx1"/>
              </a:solidFill>
            </a:ln>
          </p:spPr>
        </p:pic>
        <p:sp>
          <p:nvSpPr>
            <p:cNvPr id="25" name="正方形/長方形 24">
              <a:extLst>
                <a:ext uri="{FF2B5EF4-FFF2-40B4-BE49-F238E27FC236}">
                  <a16:creationId xmlns:a16="http://schemas.microsoft.com/office/drawing/2014/main" id="{DC1CF745-3060-4813-9F5A-F9079C706842}"/>
                </a:ext>
              </a:extLst>
            </p:cNvPr>
            <p:cNvSpPr/>
            <p:nvPr/>
          </p:nvSpPr>
          <p:spPr bwMode="auto">
            <a:xfrm>
              <a:off x="711672" y="1929795"/>
              <a:ext cx="314696" cy="389349"/>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43" name="吹き出し: 四角形 42">
            <a:extLst>
              <a:ext uri="{FF2B5EF4-FFF2-40B4-BE49-F238E27FC236}">
                <a16:creationId xmlns:a16="http://schemas.microsoft.com/office/drawing/2014/main" id="{23D2F9EA-7186-42AC-8084-CACE126FE15D}"/>
              </a:ext>
            </a:extLst>
          </p:cNvPr>
          <p:cNvSpPr/>
          <p:nvPr/>
        </p:nvSpPr>
        <p:spPr bwMode="auto">
          <a:xfrm>
            <a:off x="5840963" y="3019892"/>
            <a:ext cx="6036906" cy="3730437"/>
          </a:xfrm>
          <a:prstGeom prst="wedgeRectCallout">
            <a:avLst>
              <a:gd name="adj1" fmla="val -16834"/>
              <a:gd name="adj2" fmla="val -6028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28" name="グループ化 27">
            <a:extLst>
              <a:ext uri="{FF2B5EF4-FFF2-40B4-BE49-F238E27FC236}">
                <a16:creationId xmlns:a16="http://schemas.microsoft.com/office/drawing/2014/main" id="{47EE2345-B60F-46F5-805B-0C8847673396}"/>
              </a:ext>
            </a:extLst>
          </p:cNvPr>
          <p:cNvGrpSpPr/>
          <p:nvPr/>
        </p:nvGrpSpPr>
        <p:grpSpPr>
          <a:xfrm>
            <a:off x="5978138" y="3167440"/>
            <a:ext cx="2697244" cy="2394847"/>
            <a:chOff x="3081764" y="1711329"/>
            <a:chExt cx="3250501" cy="2886076"/>
          </a:xfrm>
        </p:grpSpPr>
        <p:pic>
          <p:nvPicPr>
            <p:cNvPr id="17" name="図 16">
              <a:extLst>
                <a:ext uri="{FF2B5EF4-FFF2-40B4-BE49-F238E27FC236}">
                  <a16:creationId xmlns:a16="http://schemas.microsoft.com/office/drawing/2014/main" id="{397A40B9-D3A9-43D4-A802-306EE9EFBB88}"/>
                </a:ext>
              </a:extLst>
            </p:cNvPr>
            <p:cNvPicPr>
              <a:picLocks noChangeAspect="1"/>
            </p:cNvPicPr>
            <p:nvPr/>
          </p:nvPicPr>
          <p:blipFill>
            <a:blip r:embed="rId4"/>
            <a:stretch>
              <a:fillRect/>
            </a:stretch>
          </p:blipFill>
          <p:spPr>
            <a:xfrm>
              <a:off x="3081764" y="1711329"/>
              <a:ext cx="3250501" cy="2886076"/>
            </a:xfrm>
            <a:prstGeom prst="rect">
              <a:avLst/>
            </a:prstGeom>
            <a:ln>
              <a:solidFill>
                <a:schemeClr val="tx1"/>
              </a:solidFill>
            </a:ln>
          </p:spPr>
        </p:pic>
        <p:sp>
          <p:nvSpPr>
            <p:cNvPr id="27" name="正方形/長方形 26">
              <a:extLst>
                <a:ext uri="{FF2B5EF4-FFF2-40B4-BE49-F238E27FC236}">
                  <a16:creationId xmlns:a16="http://schemas.microsoft.com/office/drawing/2014/main" id="{26960FC2-8ECB-420E-B522-7F2BE6110346}"/>
                </a:ext>
              </a:extLst>
            </p:cNvPr>
            <p:cNvSpPr/>
            <p:nvPr/>
          </p:nvSpPr>
          <p:spPr bwMode="auto">
            <a:xfrm>
              <a:off x="4488024" y="3429000"/>
              <a:ext cx="1763486" cy="312576"/>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23" name="正方形/長方形 22">
            <a:extLst>
              <a:ext uri="{FF2B5EF4-FFF2-40B4-BE49-F238E27FC236}">
                <a16:creationId xmlns:a16="http://schemas.microsoft.com/office/drawing/2014/main" id="{42BA7E1C-C007-4893-B180-9C6D084C112E}"/>
              </a:ext>
            </a:extLst>
          </p:cNvPr>
          <p:cNvSpPr/>
          <p:nvPr/>
        </p:nvSpPr>
        <p:spPr bwMode="auto">
          <a:xfrm>
            <a:off x="1026368" y="4302509"/>
            <a:ext cx="1583482" cy="23634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cxnSp>
        <p:nvCxnSpPr>
          <p:cNvPr id="31" name="直線矢印コネクタ 30">
            <a:extLst>
              <a:ext uri="{FF2B5EF4-FFF2-40B4-BE49-F238E27FC236}">
                <a16:creationId xmlns:a16="http://schemas.microsoft.com/office/drawing/2014/main" id="{6FC8B0B7-6AA2-41A1-B0FC-1D0436341CE6}"/>
              </a:ext>
            </a:extLst>
          </p:cNvPr>
          <p:cNvCxnSpPr>
            <a:cxnSpLocks/>
            <a:endCxn id="23" idx="0"/>
          </p:cNvCxnSpPr>
          <p:nvPr/>
        </p:nvCxnSpPr>
        <p:spPr>
          <a:xfrm>
            <a:off x="858416" y="2319145"/>
            <a:ext cx="959693" cy="19833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B542FA72-664D-4507-B268-23487BAB212F}"/>
              </a:ext>
            </a:extLst>
          </p:cNvPr>
          <p:cNvSpPr/>
          <p:nvPr/>
        </p:nvSpPr>
        <p:spPr bwMode="auto">
          <a:xfrm>
            <a:off x="6690048" y="2319143"/>
            <a:ext cx="1879725" cy="277755"/>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46" name="グループ化 45">
            <a:extLst>
              <a:ext uri="{FF2B5EF4-FFF2-40B4-BE49-F238E27FC236}">
                <a16:creationId xmlns:a16="http://schemas.microsoft.com/office/drawing/2014/main" id="{B7B8316A-E015-4E88-9208-FAF9E293E1D9}"/>
              </a:ext>
            </a:extLst>
          </p:cNvPr>
          <p:cNvGrpSpPr/>
          <p:nvPr/>
        </p:nvGrpSpPr>
        <p:grpSpPr>
          <a:xfrm>
            <a:off x="6136157" y="5387389"/>
            <a:ext cx="2906478" cy="1262712"/>
            <a:chOff x="6312167" y="5351980"/>
            <a:chExt cx="3092296" cy="1343440"/>
          </a:xfrm>
        </p:grpSpPr>
        <p:pic>
          <p:nvPicPr>
            <p:cNvPr id="11" name="図 10">
              <a:extLst>
                <a:ext uri="{FF2B5EF4-FFF2-40B4-BE49-F238E27FC236}">
                  <a16:creationId xmlns:a16="http://schemas.microsoft.com/office/drawing/2014/main" id="{C0C3372D-C9AA-48F1-A50B-4CF1D46272C3}"/>
                </a:ext>
              </a:extLst>
            </p:cNvPr>
            <p:cNvPicPr>
              <a:picLocks noChangeAspect="1"/>
            </p:cNvPicPr>
            <p:nvPr/>
          </p:nvPicPr>
          <p:blipFill>
            <a:blip r:embed="rId5"/>
            <a:stretch>
              <a:fillRect/>
            </a:stretch>
          </p:blipFill>
          <p:spPr>
            <a:xfrm>
              <a:off x="6312167" y="5351980"/>
              <a:ext cx="3092296" cy="1343440"/>
            </a:xfrm>
            <a:prstGeom prst="rect">
              <a:avLst/>
            </a:prstGeom>
            <a:ln>
              <a:solidFill>
                <a:schemeClr val="tx1"/>
              </a:solidFill>
            </a:ln>
          </p:spPr>
        </p:pic>
        <p:sp>
          <p:nvSpPr>
            <p:cNvPr id="39" name="正方形/長方形 38">
              <a:extLst>
                <a:ext uri="{FF2B5EF4-FFF2-40B4-BE49-F238E27FC236}">
                  <a16:creationId xmlns:a16="http://schemas.microsoft.com/office/drawing/2014/main" id="{80093A3C-4CD5-4648-8E97-B22D49C06598}"/>
                </a:ext>
              </a:extLst>
            </p:cNvPr>
            <p:cNvSpPr/>
            <p:nvPr/>
          </p:nvSpPr>
          <p:spPr bwMode="auto">
            <a:xfrm>
              <a:off x="8471739" y="6263036"/>
              <a:ext cx="781823" cy="277755"/>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41" name="矢印: 右 40">
            <a:extLst>
              <a:ext uri="{FF2B5EF4-FFF2-40B4-BE49-F238E27FC236}">
                <a16:creationId xmlns:a16="http://schemas.microsoft.com/office/drawing/2014/main" id="{9B55183A-9B43-4A88-87D3-B5BFA7354B52}"/>
              </a:ext>
            </a:extLst>
          </p:cNvPr>
          <p:cNvSpPr/>
          <p:nvPr/>
        </p:nvSpPr>
        <p:spPr bwMode="auto">
          <a:xfrm>
            <a:off x="2728689" y="2908843"/>
            <a:ext cx="539946"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45" name="テキスト ボックス 44">
            <a:extLst>
              <a:ext uri="{FF2B5EF4-FFF2-40B4-BE49-F238E27FC236}">
                <a16:creationId xmlns:a16="http://schemas.microsoft.com/office/drawing/2014/main" id="{B92CE658-0DEC-455E-BAB3-7131AFE07C8C}"/>
              </a:ext>
            </a:extLst>
          </p:cNvPr>
          <p:cNvSpPr txBox="1"/>
          <p:nvPr/>
        </p:nvSpPr>
        <p:spPr>
          <a:xfrm>
            <a:off x="8706948" y="3205013"/>
            <a:ext cx="3519579" cy="2062103"/>
          </a:xfrm>
          <a:prstGeom prst="rect">
            <a:avLst/>
          </a:prstGeom>
          <a:noFill/>
        </p:spPr>
        <p:txBody>
          <a:bodyPr wrap="square">
            <a:spAutoFit/>
          </a:bodyPr>
          <a:lstStyle/>
          <a:p>
            <a:pPr defTabSz="914099" fontAlgn="base">
              <a:spcBef>
                <a:spcPct val="0"/>
              </a:spcBef>
              <a:spcAft>
                <a:spcPct val="0"/>
              </a:spcAft>
            </a:pPr>
            <a:r>
              <a:rPr kumimoji="1" lang="ja-JP" altLang="en-US" sz="1600">
                <a:solidFill>
                  <a:schemeClr val="tx1"/>
                </a:solidFill>
                <a:latin typeface="メイリオ" pitchFamily="50" charset="-128"/>
                <a:ea typeface="メイリオ" pitchFamily="50" charset="-128"/>
                <a:cs typeface="Segoe UI" pitchFamily="34" charset="0"/>
              </a:rPr>
              <a:t>データソースが</a:t>
            </a:r>
            <a:r>
              <a:rPr kumimoji="1" lang="ja-JP" altLang="en-US" sz="1600">
                <a:latin typeface="メイリオ" pitchFamily="50" charset="-128"/>
                <a:ea typeface="メイリオ" pitchFamily="50" charset="-128"/>
                <a:cs typeface="Segoe UI" pitchFamily="34" charset="0"/>
              </a:rPr>
              <a:t>「なし」や</a:t>
            </a:r>
            <a:endParaRPr kumimoji="1" lang="en-US" altLang="ja-JP" sz="1600">
              <a:latin typeface="メイリオ" pitchFamily="50" charset="-128"/>
              <a:ea typeface="メイリオ" pitchFamily="50" charset="-128"/>
              <a:cs typeface="Segoe UI" pitchFamily="34" charset="0"/>
            </a:endParaRPr>
          </a:p>
          <a:p>
            <a:pPr defTabSz="914099" fontAlgn="base">
              <a:spcBef>
                <a:spcPct val="0"/>
              </a:spcBef>
              <a:spcAft>
                <a:spcPct val="0"/>
              </a:spcAft>
            </a:pPr>
            <a:r>
              <a:rPr kumimoji="1" lang="ja-JP" altLang="en-US" sz="1600">
                <a:solidFill>
                  <a:schemeClr val="tx1"/>
                </a:solidFill>
                <a:latin typeface="メイリオ" pitchFamily="50" charset="-128"/>
                <a:ea typeface="メイリオ" pitchFamily="50" charset="-128"/>
                <a:cs typeface="Segoe UI" pitchFamily="34" charset="0"/>
              </a:rPr>
              <a:t>フィールドにエラーがある</a:t>
            </a:r>
            <a:r>
              <a:rPr kumimoji="1" lang="ja-JP" altLang="en-US" sz="1600">
                <a:latin typeface="メイリオ" pitchFamily="50" charset="-128"/>
                <a:ea typeface="メイリオ" pitchFamily="50" charset="-128"/>
                <a:cs typeface="Segoe UI" pitchFamily="34" charset="0"/>
              </a:rPr>
              <a:t>時は</a:t>
            </a:r>
            <a:endParaRPr kumimoji="1" lang="en-US" altLang="ja-JP" sz="1600">
              <a:latin typeface="メイリオ" pitchFamily="50" charset="-128"/>
              <a:ea typeface="メイリオ" pitchFamily="50" charset="-128"/>
              <a:cs typeface="Segoe UI" pitchFamily="34" charset="0"/>
            </a:endParaRPr>
          </a:p>
          <a:p>
            <a:pPr defTabSz="914099" fontAlgn="base">
              <a:spcBef>
                <a:spcPct val="0"/>
              </a:spcBef>
              <a:spcAft>
                <a:spcPct val="0"/>
              </a:spcAft>
            </a:pPr>
            <a:r>
              <a:rPr kumimoji="1" lang="ja-JP" altLang="en-US" sz="1600">
                <a:solidFill>
                  <a:schemeClr val="tx1"/>
                </a:solidFill>
                <a:latin typeface="メイリオ" pitchFamily="50" charset="-128"/>
                <a:ea typeface="メイリオ" pitchFamily="50" charset="-128"/>
                <a:cs typeface="Segoe UI" pitchFamily="34" charset="0"/>
              </a:rPr>
              <a:t>他のデータソースを選んでから</a:t>
            </a:r>
            <a:endParaRPr kumimoji="1" lang="en-US" altLang="ja-JP" sz="1600">
              <a:solidFill>
                <a:schemeClr val="tx1"/>
              </a:solidFill>
              <a:latin typeface="メイリオ" pitchFamily="50" charset="-128"/>
              <a:ea typeface="メイリオ" pitchFamily="50" charset="-128"/>
              <a:cs typeface="Segoe UI" pitchFamily="34" charset="0"/>
            </a:endParaRPr>
          </a:p>
          <a:p>
            <a:pPr defTabSz="914099" fontAlgn="base">
              <a:spcBef>
                <a:spcPct val="0"/>
              </a:spcBef>
              <a:spcAft>
                <a:spcPct val="0"/>
              </a:spcAft>
            </a:pPr>
            <a:r>
              <a:rPr kumimoji="1" lang="ja-JP" altLang="en-US" sz="1600">
                <a:latin typeface="メイリオ" pitchFamily="50" charset="-128"/>
                <a:ea typeface="メイリオ" pitchFamily="50" charset="-128"/>
                <a:cs typeface="Segoe UI" pitchFamily="34" charset="0"/>
              </a:rPr>
              <a:t>もう一度 </a:t>
            </a:r>
            <a:r>
              <a:rPr kumimoji="1" lang="en-US" altLang="ja-JP" sz="1600">
                <a:latin typeface="メイリオ" pitchFamily="50" charset="-128"/>
                <a:ea typeface="メイリオ" pitchFamily="50" charset="-128"/>
                <a:cs typeface="Segoe UI" pitchFamily="34" charset="0"/>
              </a:rPr>
              <a:t>[</a:t>
            </a:r>
            <a:r>
              <a:rPr kumimoji="1" lang="ja-JP" altLang="en-US" sz="1600">
                <a:latin typeface="メイリオ" pitchFamily="50" charset="-128"/>
                <a:ea typeface="メイリオ" pitchFamily="50" charset="-128"/>
                <a:cs typeface="Segoe UI" pitchFamily="34" charset="0"/>
              </a:rPr>
              <a:t>共有</a:t>
            </a:r>
            <a:r>
              <a:rPr kumimoji="1" lang="en-US" altLang="ja-JP" sz="1600">
                <a:latin typeface="メイリオ" pitchFamily="50" charset="-128"/>
                <a:ea typeface="メイリオ" pitchFamily="50" charset="-128"/>
                <a:cs typeface="Segoe UI" pitchFamily="34" charset="0"/>
              </a:rPr>
              <a:t>PC</a:t>
            </a:r>
            <a:r>
              <a:rPr kumimoji="1" lang="ja-JP" altLang="en-US" sz="1600">
                <a:latin typeface="メイリオ" pitchFamily="50" charset="-128"/>
                <a:ea typeface="メイリオ" pitchFamily="50" charset="-128"/>
                <a:cs typeface="Segoe UI" pitchFamily="34" charset="0"/>
              </a:rPr>
              <a:t>利用者申請</a:t>
            </a:r>
            <a:r>
              <a:rPr kumimoji="1" lang="en-US" altLang="ja-JP" sz="1600">
                <a:latin typeface="メイリオ" pitchFamily="50" charset="-128"/>
                <a:ea typeface="メイリオ" pitchFamily="50" charset="-128"/>
                <a:cs typeface="Segoe UI" pitchFamily="34" charset="0"/>
              </a:rPr>
              <a:t>]</a:t>
            </a:r>
            <a:r>
              <a:rPr kumimoji="1" lang="ja-JP" altLang="en-US" sz="1600">
                <a:latin typeface="メイリオ" pitchFamily="50" charset="-128"/>
                <a:ea typeface="メイリオ" pitchFamily="50" charset="-128"/>
                <a:cs typeface="Segoe UI" pitchFamily="34" charset="0"/>
              </a:rPr>
              <a:t>を</a:t>
            </a:r>
            <a:br>
              <a:rPr kumimoji="1" lang="en-US" altLang="ja-JP" sz="1600">
                <a:latin typeface="メイリオ" pitchFamily="50" charset="-128"/>
                <a:ea typeface="メイリオ" pitchFamily="50" charset="-128"/>
                <a:cs typeface="Segoe UI" pitchFamily="34" charset="0"/>
              </a:rPr>
            </a:br>
            <a:r>
              <a:rPr kumimoji="1" lang="ja-JP" altLang="en-US" sz="1600">
                <a:latin typeface="メイリオ" pitchFamily="50" charset="-128"/>
                <a:ea typeface="メイリオ" pitchFamily="50" charset="-128"/>
                <a:cs typeface="Segoe UI" pitchFamily="34" charset="0"/>
              </a:rPr>
              <a:t>選ぶ</a:t>
            </a:r>
            <a:endParaRPr kumimoji="1" lang="en-US" altLang="ja-JP" sz="1600">
              <a:latin typeface="メイリオ" pitchFamily="50" charset="-128"/>
              <a:ea typeface="メイリオ" pitchFamily="50" charset="-128"/>
              <a:cs typeface="Segoe UI" pitchFamily="34" charset="0"/>
            </a:endParaRPr>
          </a:p>
          <a:p>
            <a:pPr defTabSz="914099" fontAlgn="base">
              <a:spcBef>
                <a:spcPct val="0"/>
              </a:spcBef>
              <a:spcAft>
                <a:spcPct val="0"/>
              </a:spcAft>
            </a:pPr>
            <a:endParaRPr kumimoji="1" lang="en-US" altLang="ja-JP" sz="1600">
              <a:latin typeface="メイリオ" pitchFamily="50" charset="-128"/>
              <a:ea typeface="メイリオ" pitchFamily="50" charset="-128"/>
              <a:cs typeface="Segoe UI" pitchFamily="34" charset="0"/>
            </a:endParaRPr>
          </a:p>
          <a:p>
            <a:pPr defTabSz="914099" fontAlgn="base">
              <a:spcBef>
                <a:spcPct val="0"/>
              </a:spcBef>
              <a:spcAft>
                <a:spcPct val="0"/>
              </a:spcAft>
            </a:pPr>
            <a:r>
              <a:rPr kumimoji="1" lang="ja-JP" altLang="en-US" sz="1600">
                <a:latin typeface="メイリオ" pitchFamily="50" charset="-128"/>
                <a:ea typeface="メイリオ" pitchFamily="50" charset="-128"/>
                <a:cs typeface="Segoe UI" pitchFamily="34" charset="0"/>
              </a:rPr>
              <a:t>データカードの置き換えは</a:t>
            </a:r>
            <a:br>
              <a:rPr kumimoji="1" lang="en-US" altLang="ja-JP" sz="1600">
                <a:latin typeface="メイリオ" pitchFamily="50" charset="-128"/>
                <a:ea typeface="メイリオ" pitchFamily="50" charset="-128"/>
                <a:cs typeface="Segoe UI" pitchFamily="34" charset="0"/>
              </a:rPr>
            </a:br>
            <a:r>
              <a:rPr kumimoji="1" lang="ja-JP" altLang="en-US" sz="1600">
                <a:latin typeface="メイリオ" pitchFamily="50" charset="-128"/>
                <a:ea typeface="メイリオ" pitchFamily="50" charset="-128"/>
                <a:cs typeface="Segoe UI" pitchFamily="34" charset="0"/>
              </a:rPr>
              <a:t>必ず </a:t>
            </a:r>
            <a:r>
              <a:rPr kumimoji="1" lang="en-US" altLang="ja-JP" sz="1600" b="1">
                <a:solidFill>
                  <a:srgbClr val="FF0000"/>
                </a:solidFill>
                <a:latin typeface="メイリオ" pitchFamily="50" charset="-128"/>
                <a:ea typeface="メイリオ" pitchFamily="50" charset="-128"/>
                <a:cs typeface="Segoe UI" pitchFamily="34" charset="0"/>
              </a:rPr>
              <a:t>[</a:t>
            </a:r>
            <a:r>
              <a:rPr kumimoji="1" lang="ja-JP" altLang="en-US" sz="1600" b="1">
                <a:solidFill>
                  <a:srgbClr val="FF0000"/>
                </a:solidFill>
                <a:latin typeface="メイリオ" pitchFamily="50" charset="-128"/>
                <a:ea typeface="メイリオ" pitchFamily="50" charset="-128"/>
                <a:cs typeface="Segoe UI" pitchFamily="34" charset="0"/>
              </a:rPr>
              <a:t>いいえ</a:t>
            </a:r>
            <a:r>
              <a:rPr kumimoji="1" lang="en-US" altLang="ja-JP" sz="1600" b="1">
                <a:solidFill>
                  <a:srgbClr val="FF0000"/>
                </a:solidFill>
                <a:latin typeface="メイリオ" pitchFamily="50" charset="-128"/>
                <a:ea typeface="メイリオ" pitchFamily="50" charset="-128"/>
                <a:cs typeface="Segoe UI" pitchFamily="34" charset="0"/>
              </a:rPr>
              <a:t>]</a:t>
            </a:r>
            <a:r>
              <a:rPr kumimoji="1" lang="en-US" altLang="ja-JP" sz="1600">
                <a:latin typeface="メイリオ" pitchFamily="50" charset="-128"/>
                <a:ea typeface="メイリオ" pitchFamily="50" charset="-128"/>
                <a:cs typeface="Segoe UI" pitchFamily="34" charset="0"/>
              </a:rPr>
              <a:t> </a:t>
            </a:r>
            <a:r>
              <a:rPr kumimoji="1" lang="ja-JP" altLang="en-US" sz="1600">
                <a:latin typeface="メイリオ" pitchFamily="50" charset="-128"/>
                <a:ea typeface="メイリオ" pitchFamily="50" charset="-128"/>
                <a:cs typeface="Segoe UI" pitchFamily="34" charset="0"/>
              </a:rPr>
              <a:t>を選ぶ</a:t>
            </a:r>
            <a:endParaRPr kumimoji="1" lang="en-US" altLang="ja-JP" sz="1600">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292659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775BA96C-B126-4A60-B285-32973562E54C}"/>
              </a:ext>
            </a:extLst>
          </p:cNvPr>
          <p:cNvSpPr>
            <a:spLocks noGrp="1"/>
          </p:cNvSpPr>
          <p:nvPr>
            <p:ph type="title"/>
          </p:nvPr>
        </p:nvSpPr>
        <p:spPr>
          <a:xfrm>
            <a:off x="519248" y="228603"/>
            <a:ext cx="11151917" cy="747897"/>
          </a:xfrm>
        </p:spPr>
        <p:txBody>
          <a:bodyPr/>
          <a:lstStyle/>
          <a:p>
            <a:r>
              <a:rPr lang="en-GB">
                <a:solidFill>
                  <a:schemeClr val="bg2">
                    <a:lumMod val="75000"/>
                  </a:schemeClr>
                </a:solidFill>
                <a:latin typeface="+mj-ea"/>
                <a:ea typeface="+mj-ea"/>
              </a:rPr>
              <a:t>2. </a:t>
            </a:r>
            <a:r>
              <a:rPr lang="ja-JP" altLang="en-US">
                <a:solidFill>
                  <a:schemeClr val="bg2">
                    <a:lumMod val="75000"/>
                  </a:schemeClr>
                </a:solidFill>
                <a:latin typeface="+mj-ea"/>
                <a:ea typeface="+mj-ea"/>
              </a:rPr>
              <a:t>申請アプリのインポート </a:t>
            </a:r>
            <a:r>
              <a:rPr lang="en-GB" altLang="ja-JP">
                <a:solidFill>
                  <a:schemeClr val="bg2">
                    <a:lumMod val="75000"/>
                  </a:schemeClr>
                </a:solidFill>
                <a:latin typeface="+mj-ea"/>
                <a:ea typeface="+mj-ea"/>
              </a:rPr>
              <a:t>( 15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r>
              <a:rPr lang="ja-JP" altLang="en-US">
                <a:solidFill>
                  <a:schemeClr val="bg2">
                    <a:lumMod val="75000"/>
                  </a:schemeClr>
                </a:solidFill>
                <a:latin typeface="+mj-ea"/>
              </a:rPr>
              <a:t> ④</a:t>
            </a:r>
            <a:endParaRPr lang="en-GB">
              <a:solidFill>
                <a:schemeClr val="bg2">
                  <a:lumMod val="75000"/>
                </a:schemeClr>
              </a:solidFill>
              <a:latin typeface="+mj-ea"/>
              <a:ea typeface="+mj-ea"/>
            </a:endParaRPr>
          </a:p>
        </p:txBody>
      </p:sp>
      <p:pic>
        <p:nvPicPr>
          <p:cNvPr id="5" name="図 4">
            <a:extLst>
              <a:ext uri="{FF2B5EF4-FFF2-40B4-BE49-F238E27FC236}">
                <a16:creationId xmlns:a16="http://schemas.microsoft.com/office/drawing/2014/main" id="{091805E2-648C-4B68-8C77-5FF8CD0A0D72}"/>
              </a:ext>
            </a:extLst>
          </p:cNvPr>
          <p:cNvPicPr>
            <a:picLocks noChangeAspect="1"/>
          </p:cNvPicPr>
          <p:nvPr/>
        </p:nvPicPr>
        <p:blipFill>
          <a:blip r:embed="rId2"/>
          <a:stretch>
            <a:fillRect/>
          </a:stretch>
        </p:blipFill>
        <p:spPr>
          <a:xfrm>
            <a:off x="420066" y="1758865"/>
            <a:ext cx="3912414" cy="3211067"/>
          </a:xfrm>
          <a:prstGeom prst="rect">
            <a:avLst/>
          </a:prstGeom>
          <a:ln>
            <a:solidFill>
              <a:schemeClr val="tx1"/>
            </a:solidFill>
          </a:ln>
        </p:spPr>
      </p:pic>
      <p:pic>
        <p:nvPicPr>
          <p:cNvPr id="7" name="図 6">
            <a:extLst>
              <a:ext uri="{FF2B5EF4-FFF2-40B4-BE49-F238E27FC236}">
                <a16:creationId xmlns:a16="http://schemas.microsoft.com/office/drawing/2014/main" id="{25647634-D96F-4C79-874D-16B0B0B85C0A}"/>
              </a:ext>
            </a:extLst>
          </p:cNvPr>
          <p:cNvPicPr>
            <a:picLocks noChangeAspect="1"/>
          </p:cNvPicPr>
          <p:nvPr/>
        </p:nvPicPr>
        <p:blipFill>
          <a:blip r:embed="rId3"/>
          <a:stretch>
            <a:fillRect/>
          </a:stretch>
        </p:blipFill>
        <p:spPr>
          <a:xfrm>
            <a:off x="4780221" y="1758866"/>
            <a:ext cx="4905645" cy="4637088"/>
          </a:xfrm>
          <a:prstGeom prst="rect">
            <a:avLst/>
          </a:prstGeom>
          <a:ln>
            <a:solidFill>
              <a:schemeClr val="tx1"/>
            </a:solidFill>
          </a:ln>
        </p:spPr>
      </p:pic>
      <p:sp>
        <p:nvSpPr>
          <p:cNvPr id="9" name="矢印: 右 8">
            <a:extLst>
              <a:ext uri="{FF2B5EF4-FFF2-40B4-BE49-F238E27FC236}">
                <a16:creationId xmlns:a16="http://schemas.microsoft.com/office/drawing/2014/main" id="{719867B9-710D-4D71-A628-7F9795C72681}"/>
              </a:ext>
            </a:extLst>
          </p:cNvPr>
          <p:cNvSpPr/>
          <p:nvPr/>
        </p:nvSpPr>
        <p:spPr bwMode="auto">
          <a:xfrm>
            <a:off x="4286378" y="3289843"/>
            <a:ext cx="539946"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1" name="正方形/長方形 10">
            <a:extLst>
              <a:ext uri="{FF2B5EF4-FFF2-40B4-BE49-F238E27FC236}">
                <a16:creationId xmlns:a16="http://schemas.microsoft.com/office/drawing/2014/main" id="{6C4495C7-397F-47A0-AC0A-2CDDECFBDC4D}"/>
              </a:ext>
            </a:extLst>
          </p:cNvPr>
          <p:cNvSpPr/>
          <p:nvPr/>
        </p:nvSpPr>
        <p:spPr bwMode="auto">
          <a:xfrm>
            <a:off x="420066" y="2124411"/>
            <a:ext cx="739867" cy="26319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3" name="正方形/長方形 12">
            <a:extLst>
              <a:ext uri="{FF2B5EF4-FFF2-40B4-BE49-F238E27FC236}">
                <a16:creationId xmlns:a16="http://schemas.microsoft.com/office/drawing/2014/main" id="{10E307C1-95F2-42EE-8B4E-9FB258E40122}"/>
              </a:ext>
            </a:extLst>
          </p:cNvPr>
          <p:cNvSpPr/>
          <p:nvPr/>
        </p:nvSpPr>
        <p:spPr bwMode="auto">
          <a:xfrm>
            <a:off x="4780221" y="5528010"/>
            <a:ext cx="1315779" cy="288589"/>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5" name="正方形/長方形 14">
            <a:extLst>
              <a:ext uri="{FF2B5EF4-FFF2-40B4-BE49-F238E27FC236}">
                <a16:creationId xmlns:a16="http://schemas.microsoft.com/office/drawing/2014/main" id="{1043886E-C176-429D-95B5-113D5AE6951A}"/>
              </a:ext>
            </a:extLst>
          </p:cNvPr>
          <p:cNvSpPr/>
          <p:nvPr/>
        </p:nvSpPr>
        <p:spPr bwMode="auto">
          <a:xfrm>
            <a:off x="6307667" y="4241800"/>
            <a:ext cx="1481666" cy="465667"/>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cxnSp>
        <p:nvCxnSpPr>
          <p:cNvPr id="17" name="直線矢印コネクタ 16">
            <a:extLst>
              <a:ext uri="{FF2B5EF4-FFF2-40B4-BE49-F238E27FC236}">
                <a16:creationId xmlns:a16="http://schemas.microsoft.com/office/drawing/2014/main" id="{E590777F-F64F-40AA-A1E9-B7A1A8CD1455}"/>
              </a:ext>
            </a:extLst>
          </p:cNvPr>
          <p:cNvCxnSpPr>
            <a:cxnSpLocks/>
            <a:stCxn id="13" idx="3"/>
          </p:cNvCxnSpPr>
          <p:nvPr/>
        </p:nvCxnSpPr>
        <p:spPr>
          <a:xfrm flipV="1">
            <a:off x="6096000" y="4707467"/>
            <a:ext cx="956733" cy="9648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7D7B1BA5-EC03-40F3-BC3E-D564CF71D1D2}"/>
              </a:ext>
            </a:extLst>
          </p:cNvPr>
          <p:cNvSpPr/>
          <p:nvPr/>
        </p:nvSpPr>
        <p:spPr>
          <a:xfrm>
            <a:off x="544990" y="815787"/>
            <a:ext cx="11519695" cy="830997"/>
          </a:xfrm>
          <a:prstGeom prst="rect">
            <a:avLst/>
          </a:prstGeom>
        </p:spPr>
        <p:txBody>
          <a:bodyPr wrap="square">
            <a:spAutoFit/>
          </a:bodyPr>
          <a:lstStyle/>
          <a:p>
            <a:r>
              <a:rPr lang="en-US" altLang="ja-JP" sz="2400">
                <a:latin typeface="+mn-ea"/>
              </a:rPr>
              <a:t>6) </a:t>
            </a:r>
            <a:r>
              <a:rPr lang="ja-JP" altLang="en-US" sz="2400">
                <a:latin typeface="+mn-ea"/>
              </a:rPr>
              <a:t>最後に忘れずに </a:t>
            </a:r>
            <a:r>
              <a:rPr lang="en-US" altLang="ja-JP" sz="2400">
                <a:latin typeface="+mn-ea"/>
              </a:rPr>
              <a:t>[</a:t>
            </a:r>
            <a:r>
              <a:rPr lang="ja-JP" altLang="en-US" sz="2400">
                <a:latin typeface="+mn-ea"/>
              </a:rPr>
              <a:t>ファイル</a:t>
            </a:r>
            <a:r>
              <a:rPr lang="en-US" altLang="ja-JP" sz="2400">
                <a:latin typeface="+mn-ea"/>
              </a:rPr>
              <a:t>] </a:t>
            </a:r>
            <a:r>
              <a:rPr lang="ja-JP" altLang="en-US" sz="2400">
                <a:latin typeface="+mn-ea"/>
              </a:rPr>
              <a:t>メニューの </a:t>
            </a:r>
            <a:r>
              <a:rPr lang="en-US" altLang="ja-JP" sz="2400">
                <a:latin typeface="+mn-ea"/>
              </a:rPr>
              <a:t>[</a:t>
            </a:r>
            <a:r>
              <a:rPr lang="ja-JP" altLang="en-US" sz="2400">
                <a:latin typeface="+mn-ea"/>
              </a:rPr>
              <a:t>保存</a:t>
            </a:r>
            <a:r>
              <a:rPr lang="en-US" altLang="ja-JP" sz="2400">
                <a:latin typeface="+mn-ea"/>
              </a:rPr>
              <a:t>]</a:t>
            </a:r>
            <a:r>
              <a:rPr lang="ja-JP" altLang="en-US" sz="2400">
                <a:latin typeface="+mn-ea"/>
              </a:rPr>
              <a:t> から保存と発行を行う</a:t>
            </a:r>
            <a:br>
              <a:rPr lang="en-US" altLang="ja-JP" sz="2400">
                <a:latin typeface="+mn-ea"/>
              </a:rPr>
            </a:br>
            <a:r>
              <a:rPr lang="ja-JP" altLang="en-US" sz="2400">
                <a:latin typeface="+mn-ea"/>
              </a:rPr>
              <a:t>　発行ボタンは、一度保存すると表示される</a:t>
            </a:r>
            <a:endParaRPr lang="en-GB" altLang="ja-JP" sz="2400">
              <a:latin typeface="+mn-ea"/>
            </a:endParaRPr>
          </a:p>
        </p:txBody>
      </p:sp>
    </p:spTree>
    <p:extLst>
      <p:ext uri="{BB962C8B-B14F-4D97-AF65-F5344CB8AC3E}">
        <p14:creationId xmlns:p14="http://schemas.microsoft.com/office/powerpoint/2010/main" val="4202624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3036D75-4E76-43D4-9C78-21DB003E06A5}"/>
              </a:ext>
            </a:extLst>
          </p:cNvPr>
          <p:cNvSpPr/>
          <p:nvPr/>
        </p:nvSpPr>
        <p:spPr>
          <a:xfrm>
            <a:off x="438539" y="976500"/>
            <a:ext cx="11519695" cy="3016210"/>
          </a:xfrm>
          <a:prstGeom prst="rect">
            <a:avLst/>
          </a:prstGeom>
        </p:spPr>
        <p:txBody>
          <a:bodyPr wrap="square">
            <a:spAutoFit/>
          </a:bodyPr>
          <a:lstStyle/>
          <a:p>
            <a:r>
              <a:rPr lang="en-US" altLang="ja-JP" sz="2000" b="1" i="1">
                <a:solidFill>
                  <a:srgbClr val="FF0000"/>
                </a:solidFill>
                <a:latin typeface="+mn-ea"/>
              </a:rPr>
              <a:t>※ </a:t>
            </a:r>
            <a:r>
              <a:rPr lang="ja-JP" altLang="en-US" sz="2000" b="1" i="1">
                <a:solidFill>
                  <a:srgbClr val="FF0000"/>
                </a:solidFill>
                <a:latin typeface="+mn-ea"/>
              </a:rPr>
              <a:t>承認や自動処理の </a:t>
            </a:r>
            <a:r>
              <a:rPr lang="en-GB" altLang="ja-JP" sz="2000" b="1" i="1" err="1">
                <a:solidFill>
                  <a:srgbClr val="FF0000"/>
                </a:solidFill>
                <a:latin typeface="+mn-ea"/>
              </a:rPr>
              <a:t>PowerAutomate</a:t>
            </a:r>
            <a:r>
              <a:rPr lang="en-GB" altLang="ja-JP" sz="2000" b="1" i="1">
                <a:solidFill>
                  <a:srgbClr val="FF0000"/>
                </a:solidFill>
                <a:latin typeface="+mn-ea"/>
              </a:rPr>
              <a:t> </a:t>
            </a:r>
            <a:r>
              <a:rPr lang="ja-JP" altLang="en-US" sz="2000" b="1" i="1">
                <a:solidFill>
                  <a:srgbClr val="FF0000"/>
                </a:solidFill>
                <a:latin typeface="+mn-ea"/>
              </a:rPr>
              <a:t>はテンプレート </a:t>
            </a:r>
            <a:r>
              <a:rPr lang="en-GB" altLang="ja-JP" sz="2000" b="1" i="1">
                <a:solidFill>
                  <a:srgbClr val="FF0000"/>
                </a:solidFill>
                <a:latin typeface="+mn-ea"/>
              </a:rPr>
              <a:t>(</a:t>
            </a:r>
            <a:r>
              <a:rPr lang="ja-JP" altLang="en-US" sz="2000" b="1" i="1">
                <a:solidFill>
                  <a:srgbClr val="FF0000"/>
                </a:solidFill>
                <a:latin typeface="+mn-ea"/>
              </a:rPr>
              <a:t>ノンサポ</a:t>
            </a:r>
            <a:r>
              <a:rPr lang="en-GB" altLang="ja-JP" sz="2000" b="1" i="1">
                <a:solidFill>
                  <a:srgbClr val="FF0000"/>
                </a:solidFill>
                <a:latin typeface="+mn-ea"/>
              </a:rPr>
              <a:t>, </a:t>
            </a:r>
            <a:r>
              <a:rPr lang="ja-JP" altLang="en-US" sz="2000" b="1" i="1">
                <a:solidFill>
                  <a:srgbClr val="FF0000"/>
                </a:solidFill>
                <a:latin typeface="+mn-ea"/>
              </a:rPr>
              <a:t>非製品</a:t>
            </a:r>
            <a:r>
              <a:rPr lang="en-GB" altLang="ja-JP" sz="2000" b="1" i="1">
                <a:solidFill>
                  <a:srgbClr val="FF0000"/>
                </a:solidFill>
                <a:latin typeface="+mn-ea"/>
              </a:rPr>
              <a:t>) </a:t>
            </a:r>
            <a:r>
              <a:rPr lang="ja-JP" altLang="en-US" sz="2000" b="1" i="1">
                <a:solidFill>
                  <a:srgbClr val="FF0000"/>
                </a:solidFill>
                <a:latin typeface="+mn-ea"/>
              </a:rPr>
              <a:t>を利用します</a:t>
            </a:r>
            <a:endParaRPr lang="en-GB" altLang="ja-JP" sz="2000" b="1" i="1">
              <a:solidFill>
                <a:srgbClr val="FF0000"/>
              </a:solidFill>
              <a:latin typeface="+mn-ea"/>
            </a:endParaRPr>
          </a:p>
          <a:p>
            <a:endParaRPr lang="en-GB" altLang="ja-JP" sz="1400">
              <a:latin typeface="+mn-ea"/>
            </a:endParaRPr>
          </a:p>
          <a:p>
            <a:pPr marL="457200" indent="-457200">
              <a:buFont typeface="+mj-lt"/>
              <a:buAutoNum type="arabicParenR"/>
            </a:pPr>
            <a:r>
              <a:rPr lang="ja-JP" altLang="en-US" sz="2400">
                <a:latin typeface="+mn-ea"/>
              </a:rPr>
              <a:t>以下の </a:t>
            </a:r>
            <a:r>
              <a:rPr lang="en-GB" altLang="ja-JP" sz="2400" err="1">
                <a:latin typeface="+mn-ea"/>
              </a:rPr>
              <a:t>PowerAutomate</a:t>
            </a:r>
            <a:r>
              <a:rPr lang="en-GB" altLang="ja-JP" sz="2400">
                <a:latin typeface="+mn-ea"/>
              </a:rPr>
              <a:t> </a:t>
            </a:r>
            <a:r>
              <a:rPr lang="ja-JP" altLang="en-US" sz="2400">
                <a:latin typeface="+mn-ea"/>
              </a:rPr>
              <a:t>テンプレートファイルを名前をつけて保存する。</a:t>
            </a:r>
            <a:br>
              <a:rPr lang="en-GB" altLang="ja-JP" sz="2400">
                <a:latin typeface="+mn-ea"/>
              </a:rPr>
            </a:br>
            <a:br>
              <a:rPr lang="en-GB" altLang="ja-JP" sz="2400">
                <a:latin typeface="+mn-ea"/>
              </a:rPr>
            </a:br>
            <a:br>
              <a:rPr lang="en-GB" altLang="ja-JP" sz="2400">
                <a:latin typeface="+mn-ea"/>
              </a:rPr>
            </a:br>
            <a:br>
              <a:rPr lang="en-GB" altLang="ja-JP" sz="2400">
                <a:latin typeface="+mn-ea"/>
              </a:rPr>
            </a:br>
            <a:endParaRPr lang="en-GB" altLang="ja-JP" sz="900">
              <a:latin typeface="+mn-ea"/>
            </a:endParaRPr>
          </a:p>
          <a:p>
            <a:pPr marL="342900" indent="-342900">
              <a:buFont typeface="+mj-lt"/>
              <a:buAutoNum type="arabicParenR"/>
            </a:pPr>
            <a:r>
              <a:rPr lang="en-US" altLang="ja-JP" sz="2400">
                <a:latin typeface="+mn-ea"/>
                <a:hlinkClick r:id="rId3"/>
              </a:rPr>
              <a:t>Microsoft</a:t>
            </a:r>
            <a:r>
              <a:rPr lang="ja-JP" altLang="en-US" sz="2400">
                <a:latin typeface="+mn-ea"/>
                <a:hlinkClick r:id="rId3"/>
              </a:rPr>
              <a:t> </a:t>
            </a:r>
            <a:r>
              <a:rPr lang="en-US" altLang="ja-JP" sz="2400" err="1">
                <a:latin typeface="+mn-ea"/>
                <a:hlinkClick r:id="rId3"/>
              </a:rPr>
              <a:t>PowerAutomate</a:t>
            </a:r>
            <a:r>
              <a:rPr lang="ja-JP" altLang="en-US" sz="2400">
                <a:latin typeface="+mn-ea"/>
                <a:hlinkClick r:id="rId3"/>
              </a:rPr>
              <a:t> </a:t>
            </a:r>
            <a:r>
              <a:rPr lang="en-GB" altLang="ja-JP" sz="1400">
                <a:latin typeface="+mn-ea"/>
              </a:rPr>
              <a:t>[</a:t>
            </a:r>
            <a:r>
              <a:rPr lang="ja-JP" altLang="en-US" sz="1400">
                <a:latin typeface="+mn-ea"/>
              </a:rPr>
              <a:t>リンク</a:t>
            </a:r>
            <a:r>
              <a:rPr lang="en-GB" altLang="ja-JP" sz="1400">
                <a:latin typeface="+mn-ea"/>
              </a:rPr>
              <a:t>] </a:t>
            </a:r>
            <a:r>
              <a:rPr lang="ja-JP" altLang="en-US" sz="2400">
                <a:latin typeface="+mn-ea"/>
              </a:rPr>
              <a:t>でサインインして下記の画面へ移動する。</a:t>
            </a:r>
            <a:br>
              <a:rPr lang="en-GB" altLang="ja-JP" sz="2400">
                <a:latin typeface="+mn-ea"/>
              </a:rPr>
            </a:br>
            <a:r>
              <a:rPr lang="ja-JP" altLang="en-US" sz="2400">
                <a:latin typeface="+mn-ea"/>
              </a:rPr>
              <a:t>左のメニューから </a:t>
            </a:r>
            <a:r>
              <a:rPr lang="en-GB" altLang="ja-JP" sz="2400">
                <a:latin typeface="+mn-ea"/>
              </a:rPr>
              <a:t>[</a:t>
            </a:r>
            <a:r>
              <a:rPr lang="ja-JP" altLang="en-US" sz="2400">
                <a:latin typeface="+mn-ea"/>
              </a:rPr>
              <a:t>マイフロー</a:t>
            </a:r>
            <a:r>
              <a:rPr lang="en-GB" altLang="ja-JP" sz="2400">
                <a:latin typeface="+mn-ea"/>
              </a:rPr>
              <a:t>] </a:t>
            </a:r>
            <a:r>
              <a:rPr lang="ja-JP" altLang="en-US" sz="2400">
                <a:latin typeface="+mn-ea"/>
              </a:rPr>
              <a:t>を選び、インポートで </a:t>
            </a:r>
            <a:r>
              <a:rPr lang="en-US" altLang="ja-JP" sz="2400">
                <a:latin typeface="+mn-ea"/>
              </a:rPr>
              <a:t>zip </a:t>
            </a:r>
            <a:r>
              <a:rPr lang="ja-JP" altLang="en-US" sz="2400">
                <a:latin typeface="+mn-ea"/>
              </a:rPr>
              <a:t>ファイルを選ぶ。</a:t>
            </a:r>
            <a:endParaRPr lang="en-GB" altLang="ja-JP" sz="2400">
              <a:latin typeface="+mn-ea"/>
            </a:endParaRPr>
          </a:p>
        </p:txBody>
      </p:sp>
      <p:sp>
        <p:nvSpPr>
          <p:cNvPr id="14" name="タイトル 1">
            <a:extLst>
              <a:ext uri="{FF2B5EF4-FFF2-40B4-BE49-F238E27FC236}">
                <a16:creationId xmlns:a16="http://schemas.microsoft.com/office/drawing/2014/main" id="{DB8C2580-4BA9-4384-8CE5-CF57A6598608}"/>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sz="3600" err="1">
                <a:solidFill>
                  <a:schemeClr val="bg2">
                    <a:lumMod val="75000"/>
                  </a:schemeClr>
                </a:solidFill>
                <a:latin typeface="+mj-ea"/>
              </a:rPr>
              <a:t>PowerAutomate</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a:t>
            </a:r>
            <a:r>
              <a:rPr lang="ja-JP" altLang="en-US">
                <a:solidFill>
                  <a:schemeClr val="bg2">
                    <a:lumMod val="75000"/>
                  </a:schemeClr>
                </a:solidFill>
                <a:latin typeface="+mj-ea"/>
              </a:rPr>
              <a:t> ①</a:t>
            </a:r>
            <a:endParaRPr lang="en-GB" sz="4000">
              <a:solidFill>
                <a:schemeClr val="bg2">
                  <a:lumMod val="75000"/>
                </a:schemeClr>
              </a:solidFill>
              <a:latin typeface="+mj-ea"/>
              <a:ea typeface="+mj-ea"/>
            </a:endParaRPr>
          </a:p>
        </p:txBody>
      </p:sp>
      <p:grpSp>
        <p:nvGrpSpPr>
          <p:cNvPr id="20" name="グループ化 19">
            <a:extLst>
              <a:ext uri="{FF2B5EF4-FFF2-40B4-BE49-F238E27FC236}">
                <a16:creationId xmlns:a16="http://schemas.microsoft.com/office/drawing/2014/main" id="{D9067EC0-8E84-4762-92CC-426FD62F626A}"/>
              </a:ext>
            </a:extLst>
          </p:cNvPr>
          <p:cNvGrpSpPr/>
          <p:nvPr/>
        </p:nvGrpSpPr>
        <p:grpSpPr>
          <a:xfrm>
            <a:off x="438539" y="3913110"/>
            <a:ext cx="4470345" cy="2716287"/>
            <a:chOff x="2397968" y="3681175"/>
            <a:chExt cx="4838035" cy="2939704"/>
          </a:xfrm>
        </p:grpSpPr>
        <p:pic>
          <p:nvPicPr>
            <p:cNvPr id="16" name="図 15">
              <a:extLst>
                <a:ext uri="{FF2B5EF4-FFF2-40B4-BE49-F238E27FC236}">
                  <a16:creationId xmlns:a16="http://schemas.microsoft.com/office/drawing/2014/main" id="{FBC0E69D-9005-4F26-B003-65B4AF4161D3}"/>
                </a:ext>
              </a:extLst>
            </p:cNvPr>
            <p:cNvPicPr>
              <a:picLocks noChangeAspect="1"/>
            </p:cNvPicPr>
            <p:nvPr/>
          </p:nvPicPr>
          <p:blipFill rotWithShape="1">
            <a:blip r:embed="rId4"/>
            <a:srcRect r="30865" b="26405"/>
            <a:stretch/>
          </p:blipFill>
          <p:spPr>
            <a:xfrm>
              <a:off x="2397968" y="3681175"/>
              <a:ext cx="4838035" cy="2939704"/>
            </a:xfrm>
            <a:prstGeom prst="rect">
              <a:avLst/>
            </a:prstGeom>
            <a:ln>
              <a:solidFill>
                <a:schemeClr val="tx1"/>
              </a:solidFill>
            </a:ln>
          </p:spPr>
        </p:pic>
        <p:sp>
          <p:nvSpPr>
            <p:cNvPr id="18" name="正方形/長方形 17">
              <a:extLst>
                <a:ext uri="{FF2B5EF4-FFF2-40B4-BE49-F238E27FC236}">
                  <a16:creationId xmlns:a16="http://schemas.microsoft.com/office/drawing/2014/main" id="{4363966C-BE17-4D01-94B7-19BB3EAAC870}"/>
                </a:ext>
              </a:extLst>
            </p:cNvPr>
            <p:cNvSpPr/>
            <p:nvPr/>
          </p:nvSpPr>
          <p:spPr bwMode="auto">
            <a:xfrm>
              <a:off x="2397968" y="4494387"/>
              <a:ext cx="895738" cy="16159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grpSp>
        <p:nvGrpSpPr>
          <p:cNvPr id="40" name="グループ化 39">
            <a:extLst>
              <a:ext uri="{FF2B5EF4-FFF2-40B4-BE49-F238E27FC236}">
                <a16:creationId xmlns:a16="http://schemas.microsoft.com/office/drawing/2014/main" id="{756A6F50-A319-4D4B-8CBB-9B08D4FA5FCB}"/>
              </a:ext>
            </a:extLst>
          </p:cNvPr>
          <p:cNvGrpSpPr/>
          <p:nvPr/>
        </p:nvGrpSpPr>
        <p:grpSpPr>
          <a:xfrm>
            <a:off x="5322692" y="4488734"/>
            <a:ext cx="3133779" cy="1577798"/>
            <a:chOff x="3092884" y="7753047"/>
            <a:chExt cx="2229808" cy="1122666"/>
          </a:xfrm>
        </p:grpSpPr>
        <p:pic>
          <p:nvPicPr>
            <p:cNvPr id="31" name="図 30">
              <a:extLst>
                <a:ext uri="{FF2B5EF4-FFF2-40B4-BE49-F238E27FC236}">
                  <a16:creationId xmlns:a16="http://schemas.microsoft.com/office/drawing/2014/main" id="{03574393-8A4B-46D7-842F-AC8C9CC12B57}"/>
                </a:ext>
              </a:extLst>
            </p:cNvPr>
            <p:cNvPicPr>
              <a:picLocks noChangeAspect="1"/>
            </p:cNvPicPr>
            <p:nvPr/>
          </p:nvPicPr>
          <p:blipFill rotWithShape="1">
            <a:blip r:embed="rId5"/>
            <a:srcRect r="67635" b="57644"/>
            <a:stretch/>
          </p:blipFill>
          <p:spPr>
            <a:xfrm>
              <a:off x="3092884" y="7753047"/>
              <a:ext cx="2229808" cy="1122666"/>
            </a:xfrm>
            <a:prstGeom prst="rect">
              <a:avLst/>
            </a:prstGeom>
            <a:ln>
              <a:solidFill>
                <a:schemeClr val="tx1"/>
              </a:solidFill>
            </a:ln>
          </p:spPr>
        </p:pic>
        <p:sp>
          <p:nvSpPr>
            <p:cNvPr id="33" name="正方形/長方形 32">
              <a:extLst>
                <a:ext uri="{FF2B5EF4-FFF2-40B4-BE49-F238E27FC236}">
                  <a16:creationId xmlns:a16="http://schemas.microsoft.com/office/drawing/2014/main" id="{DBE6E01F-0278-40CB-9CB6-EFC5E2F8D949}"/>
                </a:ext>
              </a:extLst>
            </p:cNvPr>
            <p:cNvSpPr/>
            <p:nvPr/>
          </p:nvSpPr>
          <p:spPr bwMode="auto">
            <a:xfrm>
              <a:off x="3823043" y="7753047"/>
              <a:ext cx="596607" cy="210231"/>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pic>
        <p:nvPicPr>
          <p:cNvPr id="37" name="図 36">
            <a:extLst>
              <a:ext uri="{FF2B5EF4-FFF2-40B4-BE49-F238E27FC236}">
                <a16:creationId xmlns:a16="http://schemas.microsoft.com/office/drawing/2014/main" id="{17660C02-DE97-43D8-95EA-5CD218EB4D32}"/>
              </a:ext>
            </a:extLst>
          </p:cNvPr>
          <p:cNvPicPr>
            <a:picLocks noChangeAspect="1"/>
          </p:cNvPicPr>
          <p:nvPr/>
        </p:nvPicPr>
        <p:blipFill>
          <a:blip r:embed="rId6"/>
          <a:stretch>
            <a:fillRect/>
          </a:stretch>
        </p:blipFill>
        <p:spPr>
          <a:xfrm>
            <a:off x="7606097" y="5412683"/>
            <a:ext cx="4352137" cy="1307698"/>
          </a:xfrm>
          <a:prstGeom prst="rect">
            <a:avLst/>
          </a:prstGeom>
          <a:ln>
            <a:solidFill>
              <a:schemeClr val="tx1"/>
            </a:solidFill>
          </a:ln>
        </p:spPr>
      </p:pic>
      <p:sp>
        <p:nvSpPr>
          <p:cNvPr id="39" name="矢印: 右 38">
            <a:extLst>
              <a:ext uri="{FF2B5EF4-FFF2-40B4-BE49-F238E27FC236}">
                <a16:creationId xmlns:a16="http://schemas.microsoft.com/office/drawing/2014/main" id="{E8358D60-A7B1-4C75-A71E-BA93E46F8D69}"/>
              </a:ext>
            </a:extLst>
          </p:cNvPr>
          <p:cNvSpPr/>
          <p:nvPr/>
        </p:nvSpPr>
        <p:spPr bwMode="auto">
          <a:xfrm>
            <a:off x="4635472" y="5116360"/>
            <a:ext cx="687220" cy="470025"/>
          </a:xfrm>
          <a:prstGeom prst="rightArrow">
            <a:avLst/>
          </a:prstGeom>
          <a:ln w="28575">
            <a:solidFill>
              <a:schemeClr val="tx1">
                <a:lumMod val="65000"/>
                <a:lumOff val="3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5" name="矢印: 右 34">
            <a:extLst>
              <a:ext uri="{FF2B5EF4-FFF2-40B4-BE49-F238E27FC236}">
                <a16:creationId xmlns:a16="http://schemas.microsoft.com/office/drawing/2014/main" id="{3D7D80C4-FC49-4930-A829-1E9598B2EFB0}"/>
              </a:ext>
            </a:extLst>
          </p:cNvPr>
          <p:cNvSpPr/>
          <p:nvPr/>
        </p:nvSpPr>
        <p:spPr bwMode="auto">
          <a:xfrm>
            <a:off x="7057714" y="5586385"/>
            <a:ext cx="687220" cy="470025"/>
          </a:xfrm>
          <a:prstGeom prst="rightArrow">
            <a:avLst/>
          </a:prstGeom>
          <a:ln w="28575">
            <a:solidFill>
              <a:schemeClr val="tx1">
                <a:lumMod val="65000"/>
                <a:lumOff val="3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aphicFrame>
        <p:nvGraphicFramePr>
          <p:cNvPr id="42" name="オブジェクト 41">
            <a:extLst>
              <a:ext uri="{FF2B5EF4-FFF2-40B4-BE49-F238E27FC236}">
                <a16:creationId xmlns:a16="http://schemas.microsoft.com/office/drawing/2014/main" id="{2B857521-1DEB-4E04-A54F-0F595F64F60F}"/>
              </a:ext>
            </a:extLst>
          </p:cNvPr>
          <p:cNvGraphicFramePr>
            <a:graphicFrameLocks noChangeAspect="1"/>
          </p:cNvGraphicFramePr>
          <p:nvPr>
            <p:extLst>
              <p:ext uri="{D42A27DB-BD31-4B8C-83A1-F6EECF244321}">
                <p14:modId xmlns:p14="http://schemas.microsoft.com/office/powerpoint/2010/main" val="4132148200"/>
              </p:ext>
            </p:extLst>
          </p:nvPr>
        </p:nvGraphicFramePr>
        <p:xfrm>
          <a:off x="2312988" y="1966913"/>
          <a:ext cx="6119812" cy="1017587"/>
        </p:xfrm>
        <a:graphic>
          <a:graphicData uri="http://schemas.openxmlformats.org/presentationml/2006/ole">
            <mc:AlternateContent xmlns:mc="http://schemas.openxmlformats.org/markup-compatibility/2006">
              <mc:Choice xmlns:v="urn:schemas-microsoft-com:vml" Requires="v">
                <p:oleObj spid="_x0000_s3074" name="パッケージャー シェル オブジェクト" showAsIcon="1" r:id="rId7" imgW="2233800" imgH="372240" progId="Package">
                  <p:embed/>
                </p:oleObj>
              </mc:Choice>
              <mc:Fallback>
                <p:oleObj name="パッケージャー シェル オブジェクト" showAsIcon="1" r:id="rId7" imgW="2233800" imgH="372240" progId="Package">
                  <p:embed/>
                  <p:pic>
                    <p:nvPicPr>
                      <p:cNvPr id="42" name="オブジェクト 41">
                        <a:extLst>
                          <a:ext uri="{FF2B5EF4-FFF2-40B4-BE49-F238E27FC236}">
                            <a16:creationId xmlns:a16="http://schemas.microsoft.com/office/drawing/2014/main" id="{2B857521-1DEB-4E04-A54F-0F595F64F60F}"/>
                          </a:ext>
                        </a:extLst>
                      </p:cNvPr>
                      <p:cNvPicPr/>
                      <p:nvPr/>
                    </p:nvPicPr>
                    <p:blipFill>
                      <a:blip r:embed="rId8"/>
                      <a:stretch>
                        <a:fillRect/>
                      </a:stretch>
                    </p:blipFill>
                    <p:spPr>
                      <a:xfrm>
                        <a:off x="2312988" y="1966913"/>
                        <a:ext cx="6119812" cy="1017587"/>
                      </a:xfrm>
                      <a:prstGeom prst="rect">
                        <a:avLst/>
                      </a:prstGeom>
                    </p:spPr>
                  </p:pic>
                </p:oleObj>
              </mc:Fallback>
            </mc:AlternateContent>
          </a:graphicData>
        </a:graphic>
      </p:graphicFrame>
      <p:sp>
        <p:nvSpPr>
          <p:cNvPr id="2" name="吹き出し: 四角形 1">
            <a:extLst>
              <a:ext uri="{FF2B5EF4-FFF2-40B4-BE49-F238E27FC236}">
                <a16:creationId xmlns:a16="http://schemas.microsoft.com/office/drawing/2014/main" id="{AC226E1F-8883-4044-99D3-ED88EB244CB1}"/>
              </a:ext>
            </a:extLst>
          </p:cNvPr>
          <p:cNvSpPr/>
          <p:nvPr/>
        </p:nvSpPr>
        <p:spPr bwMode="auto">
          <a:xfrm>
            <a:off x="8342930" y="2040492"/>
            <a:ext cx="3043756" cy="734073"/>
          </a:xfrm>
          <a:prstGeom prst="wedgeRectCallout">
            <a:avLst>
              <a:gd name="adj1" fmla="val -71767"/>
              <a:gd name="adj2" fmla="val 4025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US" altLang="ja-JP" sz="1400" b="1">
                <a:solidFill>
                  <a:schemeClr val="tx1"/>
                </a:solidFill>
                <a:latin typeface="+mn-ea"/>
                <a:cs typeface="Segoe UI" pitchFamily="34" charset="0"/>
              </a:rPr>
              <a:t>Ctrl+</a:t>
            </a:r>
            <a:r>
              <a:rPr kumimoji="1" lang="ja-JP" altLang="en-US" sz="1400" b="1">
                <a:solidFill>
                  <a:schemeClr val="tx1"/>
                </a:solidFill>
                <a:latin typeface="+mn-ea"/>
                <a:cs typeface="Segoe UI" pitchFamily="34" charset="0"/>
              </a:rPr>
              <a:t>ダブルクリックで開いて</a:t>
            </a:r>
            <a:endParaRPr kumimoji="1" lang="en-US" altLang="ja-JP" sz="1400" b="1">
              <a:solidFill>
                <a:schemeClr val="tx1"/>
              </a:solidFill>
              <a:latin typeface="+mn-ea"/>
              <a:cs typeface="Segoe UI" pitchFamily="34" charset="0"/>
            </a:endParaRPr>
          </a:p>
          <a:p>
            <a:pPr algn="ctr" defTabSz="914099" fontAlgn="base">
              <a:spcBef>
                <a:spcPct val="0"/>
              </a:spcBef>
              <a:spcAft>
                <a:spcPct val="0"/>
              </a:spcAft>
            </a:pPr>
            <a:r>
              <a:rPr kumimoji="1" lang="en-US" altLang="ja-JP" sz="1400" b="1">
                <a:solidFill>
                  <a:schemeClr val="tx1"/>
                </a:solidFill>
                <a:latin typeface="+mn-ea"/>
                <a:cs typeface="Segoe UI" pitchFamily="34" charset="0"/>
              </a:rPr>
              <a:t>zip </a:t>
            </a:r>
            <a:r>
              <a:rPr kumimoji="1" lang="ja-JP" altLang="en-US" sz="1400" b="1">
                <a:solidFill>
                  <a:schemeClr val="tx1"/>
                </a:solidFill>
                <a:latin typeface="+mn-ea"/>
                <a:cs typeface="Segoe UI" pitchFamily="34" charset="0"/>
              </a:rPr>
              <a:t>を取り出す（二重 </a:t>
            </a:r>
            <a:r>
              <a:rPr kumimoji="1" lang="en-US" altLang="ja-JP" sz="1400" b="1">
                <a:solidFill>
                  <a:schemeClr val="tx1"/>
                </a:solidFill>
                <a:latin typeface="+mn-ea"/>
                <a:cs typeface="Segoe UI" pitchFamily="34" charset="0"/>
              </a:rPr>
              <a:t>zip </a:t>
            </a:r>
            <a:r>
              <a:rPr kumimoji="1" lang="ja-JP" altLang="en-US" sz="1400" b="1">
                <a:solidFill>
                  <a:schemeClr val="tx1"/>
                </a:solidFill>
                <a:latin typeface="+mn-ea"/>
                <a:cs typeface="Segoe UI" pitchFamily="34" charset="0"/>
              </a:rPr>
              <a:t>になってます）</a:t>
            </a:r>
            <a:endParaRPr kumimoji="1" lang="en-GB" sz="1400" b="1">
              <a:solidFill>
                <a:schemeClr val="tx1"/>
              </a:solidFill>
              <a:latin typeface="+mn-ea"/>
              <a:cs typeface="Segoe UI" pitchFamily="34" charset="0"/>
            </a:endParaRPr>
          </a:p>
        </p:txBody>
      </p:sp>
    </p:spTree>
    <p:extLst>
      <p:ext uri="{BB962C8B-B14F-4D97-AF65-F5344CB8AC3E}">
        <p14:creationId xmlns:p14="http://schemas.microsoft.com/office/powerpoint/2010/main" val="3856621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306C6DD-D54B-42E3-86E9-E0709C08FD72}"/>
              </a:ext>
            </a:extLst>
          </p:cNvPr>
          <p:cNvPicPr>
            <a:picLocks noChangeAspect="1"/>
          </p:cNvPicPr>
          <p:nvPr/>
        </p:nvPicPr>
        <p:blipFill>
          <a:blip r:embed="rId2"/>
          <a:stretch>
            <a:fillRect/>
          </a:stretch>
        </p:blipFill>
        <p:spPr>
          <a:xfrm>
            <a:off x="3971925" y="2154660"/>
            <a:ext cx="3920792" cy="4573387"/>
          </a:xfrm>
          <a:prstGeom prst="rect">
            <a:avLst/>
          </a:prstGeom>
          <a:ln>
            <a:solidFill>
              <a:schemeClr val="tx1"/>
            </a:solidFill>
          </a:ln>
        </p:spPr>
      </p:pic>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sz="3600" err="1">
                <a:solidFill>
                  <a:schemeClr val="bg2">
                    <a:lumMod val="75000"/>
                  </a:schemeClr>
                </a:solidFill>
                <a:latin typeface="+mj-ea"/>
              </a:rPr>
              <a:t>PowerAutomate</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 </a:t>
            </a:r>
            <a:r>
              <a:rPr lang="ja-JP" altLang="en-US">
                <a:solidFill>
                  <a:schemeClr val="bg2">
                    <a:lumMod val="75000"/>
                  </a:schemeClr>
                </a:solidFill>
                <a:latin typeface="+mj-ea"/>
              </a:rPr>
              <a:t>②</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519249" y="881550"/>
            <a:ext cx="11448161" cy="1569660"/>
          </a:xfrm>
          <a:prstGeom prst="rect">
            <a:avLst/>
          </a:prstGeom>
        </p:spPr>
        <p:txBody>
          <a:bodyPr wrap="square">
            <a:spAutoFit/>
          </a:bodyPr>
          <a:lstStyle/>
          <a:p>
            <a:pPr marL="342900" indent="-342900">
              <a:buFont typeface="+mj-lt"/>
              <a:buAutoNum type="arabicParenR" startAt="3"/>
            </a:pPr>
            <a:r>
              <a:rPr lang="en-GB" altLang="ja-JP" sz="2400" err="1">
                <a:latin typeface="+mn-ea"/>
              </a:rPr>
              <a:t>PowerAutomate</a:t>
            </a:r>
            <a:r>
              <a:rPr lang="en-GB" altLang="ja-JP" sz="2400">
                <a:latin typeface="+mn-ea"/>
              </a:rPr>
              <a:t> </a:t>
            </a:r>
            <a:r>
              <a:rPr lang="ja-JP" altLang="en-US" sz="2400">
                <a:latin typeface="+mn-ea"/>
              </a:rPr>
              <a:t>と各サービスが接続できるように設定する。</a:t>
            </a:r>
            <a:br>
              <a:rPr lang="en-US" altLang="ja-JP" sz="2400">
                <a:latin typeface="+mn-ea"/>
              </a:rPr>
            </a:br>
            <a:r>
              <a:rPr lang="ja-JP" altLang="en-US" sz="2400">
                <a:latin typeface="+mn-ea"/>
              </a:rPr>
              <a:t> </a:t>
            </a:r>
            <a:r>
              <a:rPr lang="en-GB" altLang="ja-JP" sz="2400">
                <a:latin typeface="+mn-ea"/>
              </a:rPr>
              <a:t>[</a:t>
            </a:r>
            <a:r>
              <a:rPr lang="ja-JP" altLang="en-US" sz="2400">
                <a:latin typeface="+mn-ea"/>
              </a:rPr>
              <a:t>インポート時に選択する</a:t>
            </a:r>
            <a:r>
              <a:rPr lang="en-GB" altLang="ja-JP" sz="2400">
                <a:latin typeface="+mn-ea"/>
              </a:rPr>
              <a:t>] </a:t>
            </a:r>
            <a:r>
              <a:rPr lang="ja-JP" altLang="en-US" sz="2400">
                <a:latin typeface="+mn-ea"/>
              </a:rPr>
              <a:t>から既存の接続がある場合は選択、</a:t>
            </a:r>
            <a:br>
              <a:rPr lang="en-US" altLang="ja-JP" sz="2400">
                <a:latin typeface="+mn-ea"/>
              </a:rPr>
            </a:br>
            <a:r>
              <a:rPr lang="ja-JP" altLang="en-US" sz="2400">
                <a:latin typeface="+mn-ea"/>
              </a:rPr>
              <a:t>ない場合は </a:t>
            </a:r>
            <a:r>
              <a:rPr lang="en-GB" altLang="ja-JP" sz="2400">
                <a:latin typeface="+mn-ea"/>
              </a:rPr>
              <a:t>[</a:t>
            </a:r>
            <a:r>
              <a:rPr lang="ja-JP" altLang="en-US" sz="2400">
                <a:latin typeface="+mn-ea"/>
              </a:rPr>
              <a:t>新規作成</a:t>
            </a:r>
            <a:r>
              <a:rPr lang="en-GB" altLang="ja-JP" sz="2400">
                <a:latin typeface="+mn-ea"/>
              </a:rPr>
              <a:t>] </a:t>
            </a:r>
            <a:r>
              <a:rPr lang="ja-JP" altLang="en-US" sz="2400">
                <a:latin typeface="+mn-ea"/>
              </a:rPr>
              <a:t>を選んで押すと、別タブで新しい接続の設定画面が出る。</a:t>
            </a:r>
            <a:br>
              <a:rPr lang="en-GB" altLang="ja-JP" sz="2400">
                <a:latin typeface="+mn-ea"/>
              </a:rPr>
            </a:br>
            <a:endParaRPr lang="en-GB" altLang="ja-JP" sz="2400">
              <a:latin typeface="+mn-ea"/>
            </a:endParaRPr>
          </a:p>
        </p:txBody>
      </p:sp>
      <p:sp>
        <p:nvSpPr>
          <p:cNvPr id="12" name="正方形/長方形 11">
            <a:extLst>
              <a:ext uri="{FF2B5EF4-FFF2-40B4-BE49-F238E27FC236}">
                <a16:creationId xmlns:a16="http://schemas.microsoft.com/office/drawing/2014/main" id="{280D9B4E-147F-4C77-AF6A-FCF98FF787E5}"/>
              </a:ext>
            </a:extLst>
          </p:cNvPr>
          <p:cNvSpPr/>
          <p:nvPr/>
        </p:nvSpPr>
        <p:spPr bwMode="auto">
          <a:xfrm>
            <a:off x="4193704" y="5286374"/>
            <a:ext cx="978371" cy="123825"/>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3" name="正方形/長方形 12">
            <a:extLst>
              <a:ext uri="{FF2B5EF4-FFF2-40B4-BE49-F238E27FC236}">
                <a16:creationId xmlns:a16="http://schemas.microsoft.com/office/drawing/2014/main" id="{95DFE86D-9C31-4CF4-8A00-B8A0DA1E1473}"/>
              </a:ext>
            </a:extLst>
          </p:cNvPr>
          <p:cNvSpPr/>
          <p:nvPr/>
        </p:nvSpPr>
        <p:spPr bwMode="auto">
          <a:xfrm>
            <a:off x="5305425" y="3834584"/>
            <a:ext cx="2587292" cy="1289865"/>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cxnSp>
        <p:nvCxnSpPr>
          <p:cNvPr id="8" name="直線矢印コネクタ 7">
            <a:extLst>
              <a:ext uri="{FF2B5EF4-FFF2-40B4-BE49-F238E27FC236}">
                <a16:creationId xmlns:a16="http://schemas.microsoft.com/office/drawing/2014/main" id="{F74D55FB-4F1E-4CF4-8F89-01B8A6CE1610}"/>
              </a:ext>
            </a:extLst>
          </p:cNvPr>
          <p:cNvCxnSpPr>
            <a:cxnSpLocks/>
            <a:stCxn id="12" idx="3"/>
          </p:cNvCxnSpPr>
          <p:nvPr/>
        </p:nvCxnSpPr>
        <p:spPr>
          <a:xfrm flipV="1">
            <a:off x="5172075" y="4476750"/>
            <a:ext cx="133350" cy="8715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021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DB4098AD-84A4-486C-8E18-1D1B43F3162F}"/>
              </a:ext>
            </a:extLst>
          </p:cNvPr>
          <p:cNvPicPr>
            <a:picLocks noChangeAspect="1"/>
          </p:cNvPicPr>
          <p:nvPr/>
        </p:nvPicPr>
        <p:blipFill>
          <a:blip r:embed="rId2"/>
          <a:stretch>
            <a:fillRect/>
          </a:stretch>
        </p:blipFill>
        <p:spPr>
          <a:xfrm>
            <a:off x="6171471" y="3091945"/>
            <a:ext cx="2908449" cy="1543129"/>
          </a:xfrm>
          <a:prstGeom prst="rect">
            <a:avLst/>
          </a:prstGeom>
          <a:ln>
            <a:solidFill>
              <a:schemeClr val="tx1"/>
            </a:solidFill>
          </a:ln>
        </p:spPr>
      </p:pic>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err="1">
                <a:solidFill>
                  <a:schemeClr val="bg2">
                    <a:lumMod val="75000"/>
                  </a:schemeClr>
                </a:solidFill>
                <a:latin typeface="+mj-ea"/>
              </a:rPr>
              <a:t>PowerAutomate</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 </a:t>
            </a:r>
            <a:r>
              <a:rPr lang="ja-JP" altLang="en-US">
                <a:solidFill>
                  <a:schemeClr val="bg2">
                    <a:lumMod val="75000"/>
                  </a:schemeClr>
                </a:solidFill>
                <a:latin typeface="+mj-ea"/>
              </a:rPr>
              <a:t>③</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71427" y="956546"/>
            <a:ext cx="11078248" cy="2677656"/>
          </a:xfrm>
          <a:prstGeom prst="rect">
            <a:avLst/>
          </a:prstGeom>
        </p:spPr>
        <p:txBody>
          <a:bodyPr wrap="square">
            <a:spAutoFit/>
          </a:bodyPr>
          <a:lstStyle/>
          <a:p>
            <a:r>
              <a:rPr lang="en-US" altLang="ja-JP" sz="2400" b="1" i="1">
                <a:solidFill>
                  <a:srgbClr val="FF0000"/>
                </a:solidFill>
                <a:latin typeface="Yu Gothic" panose="020B0400000000000000" pitchFamily="34" charset="-128"/>
                <a:ea typeface="Yu Gothic" panose="020B0400000000000000" pitchFamily="34" charset="-128"/>
              </a:rPr>
              <a:t>※</a:t>
            </a:r>
            <a:r>
              <a:rPr lang="ja-JP" altLang="en-US" sz="2400" b="1" i="1">
                <a:solidFill>
                  <a:srgbClr val="FF0000"/>
                </a:solidFill>
                <a:latin typeface="Yu Gothic" panose="020B0400000000000000" pitchFamily="34" charset="-128"/>
                <a:ea typeface="Yu Gothic" panose="020B0400000000000000" pitchFamily="34" charset="-128"/>
              </a:rPr>
              <a:t>先の手順で </a:t>
            </a:r>
            <a:r>
              <a:rPr lang="en-US" altLang="ja-JP" sz="2400" b="1" i="1">
                <a:solidFill>
                  <a:srgbClr val="FF0000"/>
                </a:solidFill>
                <a:latin typeface="Yu Gothic" panose="020B0400000000000000" pitchFamily="34" charset="-128"/>
                <a:ea typeface="Yu Gothic" panose="020B0400000000000000" pitchFamily="34" charset="-128"/>
              </a:rPr>
              <a:t>[</a:t>
            </a:r>
            <a:r>
              <a:rPr lang="ja-JP" altLang="en-US" sz="2400" b="1" i="1">
                <a:solidFill>
                  <a:srgbClr val="FF0000"/>
                </a:solidFill>
                <a:latin typeface="Yu Gothic" panose="020B0400000000000000" pitchFamily="34" charset="-128"/>
                <a:ea typeface="Yu Gothic" panose="020B0400000000000000" pitchFamily="34" charset="-128"/>
              </a:rPr>
              <a:t>新規作成</a:t>
            </a:r>
            <a:r>
              <a:rPr lang="en-US" altLang="ja-JP" sz="2400" b="1" i="1">
                <a:solidFill>
                  <a:srgbClr val="FF0000"/>
                </a:solidFill>
                <a:latin typeface="Yu Gothic" panose="020B0400000000000000" pitchFamily="34" charset="-128"/>
                <a:ea typeface="Yu Gothic" panose="020B0400000000000000" pitchFamily="34" charset="-128"/>
              </a:rPr>
              <a:t>] </a:t>
            </a:r>
            <a:r>
              <a:rPr lang="ja-JP" altLang="en-US" sz="2400" b="1" i="1">
                <a:solidFill>
                  <a:srgbClr val="FF0000"/>
                </a:solidFill>
                <a:latin typeface="Yu Gothic" panose="020B0400000000000000" pitchFamily="34" charset="-128"/>
                <a:ea typeface="Yu Gothic" panose="020B0400000000000000" pitchFamily="34" charset="-128"/>
              </a:rPr>
              <a:t>を選んだ場合のみ</a:t>
            </a:r>
            <a:endParaRPr lang="en-GB" altLang="ja-JP" sz="2400" b="1" i="1">
              <a:solidFill>
                <a:srgbClr val="FF0000"/>
              </a:solidFill>
              <a:latin typeface="Yu Gothic" panose="020B0400000000000000" pitchFamily="34" charset="-128"/>
              <a:ea typeface="Yu Gothic" panose="020B0400000000000000" pitchFamily="34" charset="-128"/>
            </a:endParaRPr>
          </a:p>
          <a:p>
            <a:r>
              <a:rPr lang="en-GB" altLang="ja-JP" sz="2400">
                <a:latin typeface="+mn-ea"/>
              </a:rPr>
              <a:t>4) </a:t>
            </a:r>
            <a:r>
              <a:rPr lang="ja-JP" altLang="en-US" sz="2400">
                <a:latin typeface="+mn-ea"/>
              </a:rPr>
              <a:t>次のサービスの名前をすべて探し</a:t>
            </a:r>
            <a:r>
              <a:rPr lang="en-GB" altLang="ja-JP" sz="2400">
                <a:latin typeface="+mn-ea"/>
              </a:rPr>
              <a:t>  [+] </a:t>
            </a:r>
            <a:r>
              <a:rPr lang="ja-JP" altLang="en-US" sz="2400">
                <a:latin typeface="+mn-ea"/>
              </a:rPr>
              <a:t>ボタンから接続を作成する。</a:t>
            </a:r>
            <a:br>
              <a:rPr lang="en-GB" altLang="ja-JP" sz="2400">
                <a:latin typeface="+mn-ea"/>
              </a:rPr>
            </a:br>
            <a:r>
              <a:rPr lang="en-GB" altLang="ja-JP" sz="2400">
                <a:latin typeface="+mn-ea"/>
              </a:rPr>
              <a:t>    </a:t>
            </a:r>
            <a:r>
              <a:rPr lang="en-US" altLang="ja-JP" sz="2000">
                <a:latin typeface="+mn-ea"/>
              </a:rPr>
              <a:t>SharePoint,</a:t>
            </a:r>
            <a:r>
              <a:rPr lang="ja-JP" altLang="en-US" sz="2000">
                <a:latin typeface="+mn-ea"/>
              </a:rPr>
              <a:t> </a:t>
            </a:r>
            <a:r>
              <a:rPr lang="en-US" altLang="ja-JP" sz="2000">
                <a:latin typeface="+mn-ea"/>
              </a:rPr>
              <a:t>Microsoft</a:t>
            </a:r>
            <a:r>
              <a:rPr lang="ja-JP" altLang="en-US" sz="2000">
                <a:latin typeface="+mn-ea"/>
              </a:rPr>
              <a:t> </a:t>
            </a:r>
            <a:r>
              <a:rPr lang="en-US" altLang="ja-JP" sz="2000">
                <a:latin typeface="+mn-ea"/>
              </a:rPr>
              <a:t>Teams,</a:t>
            </a:r>
            <a:r>
              <a:rPr lang="ja-JP" altLang="en-US" sz="2000">
                <a:latin typeface="+mn-ea"/>
              </a:rPr>
              <a:t> </a:t>
            </a:r>
            <a:r>
              <a:rPr lang="en-US" altLang="ja-JP" sz="2000">
                <a:latin typeface="+mn-ea"/>
              </a:rPr>
              <a:t>Planner,</a:t>
            </a:r>
            <a:r>
              <a:rPr lang="ja-JP" altLang="en-US" sz="2000">
                <a:latin typeface="+mn-ea"/>
              </a:rPr>
              <a:t> 承認</a:t>
            </a:r>
            <a:r>
              <a:rPr lang="en-GB" altLang="ja-JP" sz="2000">
                <a:latin typeface="+mn-ea"/>
              </a:rPr>
              <a:t>, Office 365 </a:t>
            </a:r>
            <a:r>
              <a:rPr lang="ja-JP" altLang="en-US" sz="2000">
                <a:latin typeface="+mn-ea"/>
              </a:rPr>
              <a:t>ユーザー</a:t>
            </a:r>
            <a:br>
              <a:rPr lang="en-GB" altLang="ja-JP" sz="20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endParaRPr lang="en-GB" altLang="ja-JP" sz="2400">
              <a:latin typeface="Yu Gothic" panose="020B0400000000000000" pitchFamily="34" charset="-128"/>
              <a:ea typeface="Yu Gothic" panose="020B0400000000000000" pitchFamily="34" charset="-128"/>
            </a:endParaRPr>
          </a:p>
        </p:txBody>
      </p:sp>
      <p:sp>
        <p:nvSpPr>
          <p:cNvPr id="19" name="正方形/長方形 18">
            <a:extLst>
              <a:ext uri="{FF2B5EF4-FFF2-40B4-BE49-F238E27FC236}">
                <a16:creationId xmlns:a16="http://schemas.microsoft.com/office/drawing/2014/main" id="{DFD92E20-E50B-4B07-A8B0-B5CA98109118}"/>
              </a:ext>
            </a:extLst>
          </p:cNvPr>
          <p:cNvSpPr/>
          <p:nvPr/>
        </p:nvSpPr>
        <p:spPr>
          <a:xfrm>
            <a:off x="871427" y="2449111"/>
            <a:ext cx="3982180" cy="646331"/>
          </a:xfrm>
          <a:prstGeom prst="rect">
            <a:avLst/>
          </a:prstGeom>
        </p:spPr>
        <p:txBody>
          <a:bodyPr wrap="none">
            <a:spAutoFit/>
          </a:bodyPr>
          <a:lstStyle/>
          <a:p>
            <a:r>
              <a:rPr lang="ja-JP" altLang="en-US">
                <a:latin typeface="+mn-ea"/>
              </a:rPr>
              <a:t>サービスの名前を右上の検索窓に入力し、</a:t>
            </a:r>
            <a:endParaRPr lang="en-GB" altLang="ja-JP">
              <a:latin typeface="+mn-ea"/>
            </a:endParaRPr>
          </a:p>
          <a:p>
            <a:r>
              <a:rPr lang="ja-JP" altLang="en-US">
                <a:latin typeface="+mn-ea"/>
              </a:rPr>
              <a:t>検索結果がでたら右の </a:t>
            </a:r>
            <a:r>
              <a:rPr lang="en-GB" altLang="ja-JP">
                <a:latin typeface="+mn-ea"/>
              </a:rPr>
              <a:t>[+] </a:t>
            </a:r>
            <a:r>
              <a:rPr lang="ja-JP" altLang="en-US">
                <a:latin typeface="+mn-ea"/>
              </a:rPr>
              <a:t>ボタンを押す。</a:t>
            </a:r>
            <a:endParaRPr lang="en-GB">
              <a:latin typeface="+mn-ea"/>
            </a:endParaRPr>
          </a:p>
        </p:txBody>
      </p:sp>
      <p:pic>
        <p:nvPicPr>
          <p:cNvPr id="20" name="図 19">
            <a:extLst>
              <a:ext uri="{FF2B5EF4-FFF2-40B4-BE49-F238E27FC236}">
                <a16:creationId xmlns:a16="http://schemas.microsoft.com/office/drawing/2014/main" id="{8A035365-4E8D-479F-B65E-2EC83ED580FE}"/>
              </a:ext>
            </a:extLst>
          </p:cNvPr>
          <p:cNvPicPr>
            <a:picLocks noChangeAspect="1"/>
          </p:cNvPicPr>
          <p:nvPr/>
        </p:nvPicPr>
        <p:blipFill rotWithShape="1">
          <a:blip r:embed="rId3"/>
          <a:srcRect t="27690" r="56420"/>
          <a:stretch/>
        </p:blipFill>
        <p:spPr>
          <a:xfrm>
            <a:off x="9394062" y="3091656"/>
            <a:ext cx="2039848" cy="1466043"/>
          </a:xfrm>
          <a:prstGeom prst="rect">
            <a:avLst/>
          </a:prstGeom>
          <a:ln>
            <a:solidFill>
              <a:schemeClr val="tx1"/>
            </a:solidFill>
          </a:ln>
        </p:spPr>
      </p:pic>
      <p:sp>
        <p:nvSpPr>
          <p:cNvPr id="21" name="矢印: 右 20">
            <a:extLst>
              <a:ext uri="{FF2B5EF4-FFF2-40B4-BE49-F238E27FC236}">
                <a16:creationId xmlns:a16="http://schemas.microsoft.com/office/drawing/2014/main" id="{8CC0E34A-D342-4540-B40E-443FD07A141D}"/>
              </a:ext>
            </a:extLst>
          </p:cNvPr>
          <p:cNvSpPr/>
          <p:nvPr/>
        </p:nvSpPr>
        <p:spPr bwMode="auto">
          <a:xfrm>
            <a:off x="8881702" y="3372775"/>
            <a:ext cx="734550" cy="773964"/>
          </a:xfrm>
          <a:prstGeom prst="rightArrow">
            <a:avLst/>
          </a:prstGeom>
          <a:ln w="28575">
            <a:solidFill>
              <a:schemeClr val="tx1">
                <a:lumMod val="65000"/>
                <a:lumOff val="3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2" name="正方形/長方形 21">
            <a:extLst>
              <a:ext uri="{FF2B5EF4-FFF2-40B4-BE49-F238E27FC236}">
                <a16:creationId xmlns:a16="http://schemas.microsoft.com/office/drawing/2014/main" id="{9DCB630D-9C1D-44F9-8D21-CB9016905312}"/>
              </a:ext>
            </a:extLst>
          </p:cNvPr>
          <p:cNvSpPr/>
          <p:nvPr/>
        </p:nvSpPr>
        <p:spPr>
          <a:xfrm>
            <a:off x="6556127" y="2449111"/>
            <a:ext cx="3972562" cy="646331"/>
          </a:xfrm>
          <a:prstGeom prst="rect">
            <a:avLst/>
          </a:prstGeom>
        </p:spPr>
        <p:txBody>
          <a:bodyPr wrap="none">
            <a:spAutoFit/>
          </a:bodyPr>
          <a:lstStyle/>
          <a:p>
            <a:r>
              <a:rPr lang="en-GB">
                <a:latin typeface="+mj-lt"/>
              </a:rPr>
              <a:t>[</a:t>
            </a:r>
            <a:r>
              <a:rPr lang="ja-JP" altLang="en-US">
                <a:latin typeface="+mj-lt"/>
              </a:rPr>
              <a:t>作成</a:t>
            </a:r>
            <a:r>
              <a:rPr lang="en-GB">
                <a:latin typeface="+mj-lt"/>
              </a:rPr>
              <a:t>] </a:t>
            </a:r>
            <a:r>
              <a:rPr lang="ja-JP" altLang="en-US">
                <a:latin typeface="+mj-lt"/>
              </a:rPr>
              <a:t>を押すとサインインを求められるので</a:t>
            </a:r>
            <a:endParaRPr lang="en-GB" altLang="ja-JP">
              <a:latin typeface="+mj-lt"/>
            </a:endParaRPr>
          </a:p>
          <a:p>
            <a:r>
              <a:rPr lang="ja-JP" altLang="en-US">
                <a:latin typeface="+mj-lt"/>
              </a:rPr>
              <a:t>サインイン情報を入力して接続完了。</a:t>
            </a:r>
            <a:endParaRPr lang="en-GB">
              <a:latin typeface="+mj-lt"/>
            </a:endParaRPr>
          </a:p>
        </p:txBody>
      </p:sp>
      <p:grpSp>
        <p:nvGrpSpPr>
          <p:cNvPr id="28" name="グループ化 27">
            <a:extLst>
              <a:ext uri="{FF2B5EF4-FFF2-40B4-BE49-F238E27FC236}">
                <a16:creationId xmlns:a16="http://schemas.microsoft.com/office/drawing/2014/main" id="{B32B70FE-22A0-4E9A-A862-CDBA78DA159D}"/>
              </a:ext>
            </a:extLst>
          </p:cNvPr>
          <p:cNvGrpSpPr/>
          <p:nvPr/>
        </p:nvGrpSpPr>
        <p:grpSpPr>
          <a:xfrm>
            <a:off x="899181" y="4891556"/>
            <a:ext cx="10358183" cy="1800403"/>
            <a:chOff x="871427" y="4980924"/>
            <a:chExt cx="10358183" cy="1800403"/>
          </a:xfrm>
        </p:grpSpPr>
        <p:sp>
          <p:nvSpPr>
            <p:cNvPr id="26" name="正方形/長方形 25">
              <a:extLst>
                <a:ext uri="{FF2B5EF4-FFF2-40B4-BE49-F238E27FC236}">
                  <a16:creationId xmlns:a16="http://schemas.microsoft.com/office/drawing/2014/main" id="{C1EE092F-B25F-45EC-A6E2-1765388C55DD}"/>
                </a:ext>
              </a:extLst>
            </p:cNvPr>
            <p:cNvSpPr/>
            <p:nvPr/>
          </p:nvSpPr>
          <p:spPr bwMode="auto">
            <a:xfrm>
              <a:off x="871427" y="4980924"/>
              <a:ext cx="10358183" cy="1800403"/>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5" name="正方形/長方形 24">
              <a:extLst>
                <a:ext uri="{FF2B5EF4-FFF2-40B4-BE49-F238E27FC236}">
                  <a16:creationId xmlns:a16="http://schemas.microsoft.com/office/drawing/2014/main" id="{3650C277-7C04-4DDB-BBFE-1F0B982BE278}"/>
                </a:ext>
              </a:extLst>
            </p:cNvPr>
            <p:cNvSpPr/>
            <p:nvPr/>
          </p:nvSpPr>
          <p:spPr>
            <a:xfrm>
              <a:off x="3170082" y="5289475"/>
              <a:ext cx="7388561" cy="1200329"/>
            </a:xfrm>
            <a:prstGeom prst="rect">
              <a:avLst/>
            </a:prstGeom>
          </p:spPr>
          <p:txBody>
            <a:bodyPr wrap="none">
              <a:spAutoFit/>
            </a:bodyPr>
            <a:lstStyle/>
            <a:p>
              <a:r>
                <a:rPr lang="ja-JP" altLang="en-US" b="1">
                  <a:solidFill>
                    <a:srgbClr val="3333FF"/>
                  </a:solidFill>
                  <a:latin typeface="+mn-ea"/>
                </a:rPr>
                <a:t>注意</a:t>
              </a:r>
              <a:endParaRPr lang="en-GB" altLang="ja-JP" b="1">
                <a:solidFill>
                  <a:srgbClr val="3333FF"/>
                </a:solidFill>
                <a:latin typeface="+mn-ea"/>
              </a:endParaRPr>
            </a:p>
            <a:p>
              <a:r>
                <a:rPr lang="ja-JP" altLang="en-US">
                  <a:latin typeface="+mn-ea"/>
                </a:rPr>
                <a:t>ライセンスによっては </a:t>
              </a:r>
              <a:r>
                <a:rPr lang="en-GB" altLang="ja-JP">
                  <a:latin typeface="+mn-ea"/>
                </a:rPr>
                <a:t>SharePoint </a:t>
              </a:r>
              <a:r>
                <a:rPr lang="ja-JP" altLang="en-US">
                  <a:latin typeface="+mn-ea"/>
                </a:rPr>
                <a:t>の接続で オンプレ接続も選択肢に出ますが、</a:t>
              </a:r>
              <a:endParaRPr lang="en-GB" altLang="ja-JP">
                <a:latin typeface="+mn-ea"/>
              </a:endParaRPr>
            </a:p>
            <a:p>
              <a:r>
                <a:rPr lang="ja-JP" altLang="en-US">
                  <a:latin typeface="+mn-ea"/>
                </a:rPr>
                <a:t>本テンプレートはクラウド サービス版のみ動作確認をしています。</a:t>
              </a:r>
              <a:endParaRPr lang="en-GB" altLang="ja-JP">
                <a:latin typeface="+mn-ea"/>
              </a:endParaRPr>
            </a:p>
            <a:p>
              <a:r>
                <a:rPr lang="en-GB">
                  <a:latin typeface="+mn-ea"/>
                </a:rPr>
                <a:t>[</a:t>
              </a:r>
              <a:r>
                <a:rPr lang="ja-JP" altLang="en-US">
                  <a:latin typeface="+mn-ea"/>
                </a:rPr>
                <a:t>直接接続</a:t>
              </a:r>
              <a:r>
                <a:rPr lang="en-GB">
                  <a:latin typeface="+mn-ea"/>
                </a:rPr>
                <a:t>] </a:t>
              </a:r>
              <a:r>
                <a:rPr lang="ja-JP" altLang="en-US">
                  <a:latin typeface="+mn-ea"/>
                </a:rPr>
                <a:t>を選んで進んでください。</a:t>
              </a:r>
              <a:endParaRPr lang="en-GB">
                <a:latin typeface="+mn-ea"/>
              </a:endParaRPr>
            </a:p>
          </p:txBody>
        </p:sp>
      </p:grpSp>
      <p:grpSp>
        <p:nvGrpSpPr>
          <p:cNvPr id="11" name="グループ化 10">
            <a:extLst>
              <a:ext uri="{FF2B5EF4-FFF2-40B4-BE49-F238E27FC236}">
                <a16:creationId xmlns:a16="http://schemas.microsoft.com/office/drawing/2014/main" id="{EC5CF528-B17F-44C7-A5CD-4229342FFF17}"/>
              </a:ext>
            </a:extLst>
          </p:cNvPr>
          <p:cNvGrpSpPr/>
          <p:nvPr/>
        </p:nvGrpSpPr>
        <p:grpSpPr>
          <a:xfrm>
            <a:off x="955231" y="3099224"/>
            <a:ext cx="4712885" cy="1480653"/>
            <a:chOff x="1194224" y="3245335"/>
            <a:chExt cx="4712885" cy="1480653"/>
          </a:xfrm>
        </p:grpSpPr>
        <p:grpSp>
          <p:nvGrpSpPr>
            <p:cNvPr id="8" name="グループ化 7">
              <a:extLst>
                <a:ext uri="{FF2B5EF4-FFF2-40B4-BE49-F238E27FC236}">
                  <a16:creationId xmlns:a16="http://schemas.microsoft.com/office/drawing/2014/main" id="{A559E19D-51CF-4F63-A90C-580A3708D4A8}"/>
                </a:ext>
              </a:extLst>
            </p:cNvPr>
            <p:cNvGrpSpPr/>
            <p:nvPr/>
          </p:nvGrpSpPr>
          <p:grpSpPr>
            <a:xfrm>
              <a:off x="1194224" y="3245335"/>
              <a:ext cx="4712885" cy="1480653"/>
              <a:chOff x="1700247" y="3524880"/>
              <a:chExt cx="4712885" cy="1480653"/>
            </a:xfrm>
          </p:grpSpPr>
          <p:pic>
            <p:nvPicPr>
              <p:cNvPr id="6" name="図 5">
                <a:extLst>
                  <a:ext uri="{FF2B5EF4-FFF2-40B4-BE49-F238E27FC236}">
                    <a16:creationId xmlns:a16="http://schemas.microsoft.com/office/drawing/2014/main" id="{07FD3205-D86D-42E9-8A75-59225E72E2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00247" y="3524880"/>
                <a:ext cx="4712885" cy="1480653"/>
              </a:xfrm>
              <a:prstGeom prst="rect">
                <a:avLst/>
              </a:prstGeom>
              <a:ln>
                <a:solidFill>
                  <a:schemeClr val="tx1"/>
                </a:solidFill>
              </a:ln>
            </p:spPr>
          </p:pic>
          <p:sp>
            <p:nvSpPr>
              <p:cNvPr id="17" name="正方形/長方形 16">
                <a:extLst>
                  <a:ext uri="{FF2B5EF4-FFF2-40B4-BE49-F238E27FC236}">
                    <a16:creationId xmlns:a16="http://schemas.microsoft.com/office/drawing/2014/main" id="{6C68DD4D-47ED-4708-8DE6-92CF6096A5A6}"/>
                  </a:ext>
                </a:extLst>
              </p:cNvPr>
              <p:cNvSpPr/>
              <p:nvPr/>
            </p:nvSpPr>
            <p:spPr bwMode="auto">
              <a:xfrm>
                <a:off x="5254479" y="3528390"/>
                <a:ext cx="1073121" cy="25535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10" name="正方形/長方形 9">
              <a:extLst>
                <a:ext uri="{FF2B5EF4-FFF2-40B4-BE49-F238E27FC236}">
                  <a16:creationId xmlns:a16="http://schemas.microsoft.com/office/drawing/2014/main" id="{612C01F2-E22B-4B69-9B5B-2C0D515051A8}"/>
                </a:ext>
              </a:extLst>
            </p:cNvPr>
            <p:cNvSpPr/>
            <p:nvPr/>
          </p:nvSpPr>
          <p:spPr bwMode="auto">
            <a:xfrm>
              <a:off x="5254171" y="4359004"/>
              <a:ext cx="576179" cy="264234"/>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cxnSp>
        <p:nvCxnSpPr>
          <p:cNvPr id="14" name="直線矢印コネクタ 13">
            <a:extLst>
              <a:ext uri="{FF2B5EF4-FFF2-40B4-BE49-F238E27FC236}">
                <a16:creationId xmlns:a16="http://schemas.microsoft.com/office/drawing/2014/main" id="{D8DB87EE-1653-4591-8DAE-837484A3FBC5}"/>
              </a:ext>
            </a:extLst>
          </p:cNvPr>
          <p:cNvCxnSpPr>
            <a:cxnSpLocks/>
            <a:stCxn id="17" idx="2"/>
            <a:endCxn id="10" idx="0"/>
          </p:cNvCxnSpPr>
          <p:nvPr/>
        </p:nvCxnSpPr>
        <p:spPr>
          <a:xfrm>
            <a:off x="5046024" y="3358084"/>
            <a:ext cx="257244" cy="8548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矢印: 右 17">
            <a:extLst>
              <a:ext uri="{FF2B5EF4-FFF2-40B4-BE49-F238E27FC236}">
                <a16:creationId xmlns:a16="http://schemas.microsoft.com/office/drawing/2014/main" id="{F2E7C1C8-97D3-4985-8A4D-CA46BFEC8D8A}"/>
              </a:ext>
            </a:extLst>
          </p:cNvPr>
          <p:cNvSpPr/>
          <p:nvPr/>
        </p:nvSpPr>
        <p:spPr bwMode="auto">
          <a:xfrm>
            <a:off x="5618989" y="3463995"/>
            <a:ext cx="734550" cy="773964"/>
          </a:xfrm>
          <a:prstGeom prst="rightArrow">
            <a:avLst/>
          </a:prstGeom>
          <a:ln w="28575">
            <a:solidFill>
              <a:schemeClr val="tx1">
                <a:lumMod val="65000"/>
                <a:lumOff val="3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6" name="正方形/長方形 35">
            <a:extLst>
              <a:ext uri="{FF2B5EF4-FFF2-40B4-BE49-F238E27FC236}">
                <a16:creationId xmlns:a16="http://schemas.microsoft.com/office/drawing/2014/main" id="{28B67F0E-4A6A-40B8-867E-FCF9EC4A95AB}"/>
              </a:ext>
            </a:extLst>
          </p:cNvPr>
          <p:cNvSpPr/>
          <p:nvPr/>
        </p:nvSpPr>
        <p:spPr bwMode="auto">
          <a:xfrm>
            <a:off x="7985551" y="4271811"/>
            <a:ext cx="1094369" cy="36966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pic>
        <p:nvPicPr>
          <p:cNvPr id="38" name="図 37">
            <a:extLst>
              <a:ext uri="{FF2B5EF4-FFF2-40B4-BE49-F238E27FC236}">
                <a16:creationId xmlns:a16="http://schemas.microsoft.com/office/drawing/2014/main" id="{E7EC3740-74B8-4F0B-B14C-488656AF831F}"/>
              </a:ext>
            </a:extLst>
          </p:cNvPr>
          <p:cNvPicPr>
            <a:picLocks noChangeAspect="1"/>
          </p:cNvPicPr>
          <p:nvPr/>
        </p:nvPicPr>
        <p:blipFill>
          <a:blip r:embed="rId5"/>
          <a:stretch>
            <a:fillRect/>
          </a:stretch>
        </p:blipFill>
        <p:spPr>
          <a:xfrm>
            <a:off x="1045894" y="5002871"/>
            <a:ext cx="2005229" cy="1594802"/>
          </a:xfrm>
          <a:prstGeom prst="rect">
            <a:avLst/>
          </a:prstGeom>
          <a:ln>
            <a:solidFill>
              <a:schemeClr val="tx1"/>
            </a:solidFill>
          </a:ln>
        </p:spPr>
      </p:pic>
    </p:spTree>
    <p:extLst>
      <p:ext uri="{BB962C8B-B14F-4D97-AF65-F5344CB8AC3E}">
        <p14:creationId xmlns:p14="http://schemas.microsoft.com/office/powerpoint/2010/main" val="3518196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9F9407F-28C1-485B-A1EF-84EEE89CD984}"/>
              </a:ext>
            </a:extLst>
          </p:cNvPr>
          <p:cNvPicPr>
            <a:picLocks noChangeAspect="1"/>
          </p:cNvPicPr>
          <p:nvPr/>
        </p:nvPicPr>
        <p:blipFill>
          <a:blip r:embed="rId2"/>
          <a:stretch>
            <a:fillRect/>
          </a:stretch>
        </p:blipFill>
        <p:spPr>
          <a:xfrm>
            <a:off x="1250090" y="4161770"/>
            <a:ext cx="6148361" cy="2535735"/>
          </a:xfrm>
          <a:prstGeom prst="rect">
            <a:avLst/>
          </a:prstGeom>
          <a:ln>
            <a:solidFill>
              <a:schemeClr val="tx1"/>
            </a:solidFill>
          </a:ln>
        </p:spPr>
      </p:pic>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err="1">
                <a:solidFill>
                  <a:schemeClr val="bg2">
                    <a:lumMod val="75000"/>
                  </a:schemeClr>
                </a:solidFill>
                <a:latin typeface="+mj-ea"/>
              </a:rPr>
              <a:t>PowerAutomate</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 </a:t>
            </a:r>
            <a:r>
              <a:rPr lang="ja-JP" altLang="en-US">
                <a:solidFill>
                  <a:schemeClr val="bg2">
                    <a:lumMod val="75000"/>
                  </a:schemeClr>
                </a:solidFill>
                <a:latin typeface="+mj-ea"/>
              </a:rPr>
              <a:t>④</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71427" y="956546"/>
            <a:ext cx="10506974" cy="1938992"/>
          </a:xfrm>
          <a:prstGeom prst="rect">
            <a:avLst/>
          </a:prstGeom>
        </p:spPr>
        <p:txBody>
          <a:bodyPr wrap="square">
            <a:spAutoFit/>
          </a:bodyPr>
          <a:lstStyle/>
          <a:p>
            <a:r>
              <a:rPr lang="en-GB" altLang="ja-JP" sz="2400">
                <a:latin typeface="+mn-ea"/>
              </a:rPr>
              <a:t>5) </a:t>
            </a:r>
            <a:r>
              <a:rPr lang="ja-JP" altLang="en-US" sz="2400">
                <a:latin typeface="+mn-ea"/>
              </a:rPr>
              <a:t>インポートを行っていたタブに戻ると先ほどの設定に基づいて</a:t>
            </a:r>
            <a:endParaRPr lang="en-GB" altLang="ja-JP" sz="2400">
              <a:latin typeface="+mn-ea"/>
            </a:endParaRPr>
          </a:p>
          <a:p>
            <a:r>
              <a:rPr lang="ja-JP" altLang="en-US" sz="2400">
                <a:latin typeface="+mn-ea"/>
              </a:rPr>
              <a:t>    アカウント名が表示されているので クリックして </a:t>
            </a:r>
            <a:r>
              <a:rPr lang="en-GB" altLang="ja-JP" sz="2400">
                <a:latin typeface="+mn-ea"/>
              </a:rPr>
              <a:t>[</a:t>
            </a:r>
            <a:r>
              <a:rPr lang="ja-JP" altLang="en-US" sz="2400">
                <a:latin typeface="+mn-ea"/>
              </a:rPr>
              <a:t>保存</a:t>
            </a:r>
            <a:r>
              <a:rPr lang="en-GB" altLang="ja-JP" sz="2400">
                <a:latin typeface="+mn-ea"/>
              </a:rPr>
              <a:t>] </a:t>
            </a:r>
            <a:r>
              <a:rPr lang="ja-JP" altLang="en-US" sz="2400">
                <a:latin typeface="+mn-ea"/>
              </a:rPr>
              <a:t>する。</a:t>
            </a:r>
            <a:br>
              <a:rPr lang="en-GB" altLang="ja-JP" sz="2400">
                <a:latin typeface="+mn-ea"/>
              </a:rPr>
            </a:br>
            <a:br>
              <a:rPr lang="en-GB" altLang="ja-JP" sz="2400">
                <a:latin typeface="+mn-ea"/>
              </a:rPr>
            </a:br>
            <a:br>
              <a:rPr lang="en-GB" altLang="ja-JP" sz="2400">
                <a:latin typeface="+mn-ea"/>
              </a:rPr>
            </a:br>
            <a:endParaRPr lang="en-GB" altLang="ja-JP" sz="2400">
              <a:latin typeface="+mn-ea"/>
            </a:endParaRPr>
          </a:p>
        </p:txBody>
      </p:sp>
      <p:grpSp>
        <p:nvGrpSpPr>
          <p:cNvPr id="3" name="グループ化 2">
            <a:extLst>
              <a:ext uri="{FF2B5EF4-FFF2-40B4-BE49-F238E27FC236}">
                <a16:creationId xmlns:a16="http://schemas.microsoft.com/office/drawing/2014/main" id="{EDCEFEC6-3939-40B6-A707-1AD5F5D59711}"/>
              </a:ext>
            </a:extLst>
          </p:cNvPr>
          <p:cNvGrpSpPr/>
          <p:nvPr/>
        </p:nvGrpSpPr>
        <p:grpSpPr>
          <a:xfrm>
            <a:off x="1250090" y="1761447"/>
            <a:ext cx="3921558" cy="2295240"/>
            <a:chOff x="1250090" y="1761447"/>
            <a:chExt cx="3921558" cy="2295240"/>
          </a:xfrm>
        </p:grpSpPr>
        <p:pic>
          <p:nvPicPr>
            <p:cNvPr id="7" name="図 6">
              <a:extLst>
                <a:ext uri="{FF2B5EF4-FFF2-40B4-BE49-F238E27FC236}">
                  <a16:creationId xmlns:a16="http://schemas.microsoft.com/office/drawing/2014/main" id="{3DC6011D-A981-4362-94D0-AE868864CA48}"/>
                </a:ext>
              </a:extLst>
            </p:cNvPr>
            <p:cNvPicPr>
              <a:picLocks noChangeAspect="1"/>
            </p:cNvPicPr>
            <p:nvPr/>
          </p:nvPicPr>
          <p:blipFill rotWithShape="1">
            <a:blip r:embed="rId3"/>
            <a:srcRect l="50911" t="43533"/>
            <a:stretch/>
          </p:blipFill>
          <p:spPr>
            <a:xfrm>
              <a:off x="1250090" y="1761447"/>
              <a:ext cx="3921558" cy="2295240"/>
            </a:xfrm>
            <a:prstGeom prst="rect">
              <a:avLst/>
            </a:prstGeom>
            <a:ln>
              <a:solidFill>
                <a:schemeClr val="tx1"/>
              </a:solidFill>
            </a:ln>
          </p:spPr>
        </p:pic>
        <p:sp>
          <p:nvSpPr>
            <p:cNvPr id="30" name="正方形/長方形 29">
              <a:extLst>
                <a:ext uri="{FF2B5EF4-FFF2-40B4-BE49-F238E27FC236}">
                  <a16:creationId xmlns:a16="http://schemas.microsoft.com/office/drawing/2014/main" id="{6FE3A4B8-24B6-4824-BF9B-07AE27F5DA0C}"/>
                </a:ext>
              </a:extLst>
            </p:cNvPr>
            <p:cNvSpPr/>
            <p:nvPr/>
          </p:nvSpPr>
          <p:spPr bwMode="auto">
            <a:xfrm>
              <a:off x="1407886" y="2591792"/>
              <a:ext cx="3425371" cy="83720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2" name="正方形/長方形 31">
              <a:extLst>
                <a:ext uri="{FF2B5EF4-FFF2-40B4-BE49-F238E27FC236}">
                  <a16:creationId xmlns:a16="http://schemas.microsoft.com/office/drawing/2014/main" id="{B37056C8-82B8-457B-A415-2344AD9DE9F5}"/>
                </a:ext>
              </a:extLst>
            </p:cNvPr>
            <p:cNvSpPr/>
            <p:nvPr/>
          </p:nvSpPr>
          <p:spPr bwMode="auto">
            <a:xfrm>
              <a:off x="3726052" y="2155162"/>
              <a:ext cx="999739" cy="331547"/>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9" name="吹き出し: 四角形 8">
            <a:extLst>
              <a:ext uri="{FF2B5EF4-FFF2-40B4-BE49-F238E27FC236}">
                <a16:creationId xmlns:a16="http://schemas.microsoft.com/office/drawing/2014/main" id="{EBC14D04-7FE9-4702-BBEA-F124DD06DA34}"/>
              </a:ext>
            </a:extLst>
          </p:cNvPr>
          <p:cNvSpPr/>
          <p:nvPr/>
        </p:nvSpPr>
        <p:spPr bwMode="auto">
          <a:xfrm>
            <a:off x="5185435" y="1843469"/>
            <a:ext cx="2831972" cy="817870"/>
          </a:xfrm>
          <a:prstGeom prst="wedgeRectCallout">
            <a:avLst>
              <a:gd name="adj1" fmla="val -68974"/>
              <a:gd name="adj2" fmla="val 1084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mn-ea"/>
                <a:cs typeface="Segoe UI" pitchFamily="34" charset="0"/>
              </a:rPr>
              <a:t>接続されたアカウント名が出ない場合は </a:t>
            </a:r>
            <a:r>
              <a:rPr kumimoji="1" lang="en-GB" altLang="ja-JP" sz="1400">
                <a:solidFill>
                  <a:schemeClr val="tx1"/>
                </a:solidFill>
                <a:latin typeface="+mn-ea"/>
                <a:cs typeface="Segoe UI" pitchFamily="34" charset="0"/>
              </a:rPr>
              <a:t>[</a:t>
            </a:r>
            <a:r>
              <a:rPr kumimoji="1" lang="ja-JP" altLang="en-US" sz="1400">
                <a:solidFill>
                  <a:schemeClr val="tx1"/>
                </a:solidFill>
                <a:latin typeface="+mn-ea"/>
                <a:cs typeface="Segoe UI" pitchFamily="34" charset="0"/>
              </a:rPr>
              <a:t>一覧の更新</a:t>
            </a:r>
            <a:r>
              <a:rPr kumimoji="1" lang="en-GB" altLang="ja-JP" sz="1400">
                <a:solidFill>
                  <a:schemeClr val="tx1"/>
                </a:solidFill>
                <a:latin typeface="+mn-ea"/>
                <a:cs typeface="Segoe UI" pitchFamily="34" charset="0"/>
              </a:rPr>
              <a:t>] </a:t>
            </a:r>
            <a:r>
              <a:rPr kumimoji="1" lang="ja-JP" altLang="en-US" sz="1400">
                <a:solidFill>
                  <a:schemeClr val="tx1"/>
                </a:solidFill>
                <a:latin typeface="+mn-ea"/>
                <a:cs typeface="Segoe UI" pitchFamily="34" charset="0"/>
              </a:rPr>
              <a:t>を押す</a:t>
            </a:r>
            <a:endParaRPr kumimoji="1" lang="en-GB" sz="1400">
              <a:solidFill>
                <a:schemeClr val="tx1"/>
              </a:solidFill>
              <a:latin typeface="+mn-ea"/>
              <a:cs typeface="Segoe UI" pitchFamily="34" charset="0"/>
            </a:endParaRPr>
          </a:p>
        </p:txBody>
      </p:sp>
      <p:sp>
        <p:nvSpPr>
          <p:cNvPr id="34" name="吹き出し: 四角形 33">
            <a:extLst>
              <a:ext uri="{FF2B5EF4-FFF2-40B4-BE49-F238E27FC236}">
                <a16:creationId xmlns:a16="http://schemas.microsoft.com/office/drawing/2014/main" id="{9D9F6C1B-34B6-4066-A5D6-C4E6B8F67D93}"/>
              </a:ext>
            </a:extLst>
          </p:cNvPr>
          <p:cNvSpPr/>
          <p:nvPr/>
        </p:nvSpPr>
        <p:spPr bwMode="auto">
          <a:xfrm>
            <a:off x="7879842" y="4685004"/>
            <a:ext cx="2831972" cy="1103567"/>
          </a:xfrm>
          <a:prstGeom prst="wedgeRectCallout">
            <a:avLst>
              <a:gd name="adj1" fmla="val -68974"/>
              <a:gd name="adj2" fmla="val 1084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mn-ea"/>
                <a:cs typeface="Segoe UI" pitchFamily="34" charset="0"/>
              </a:rPr>
              <a:t>全て接続設定して</a:t>
            </a:r>
            <a:r>
              <a:rPr kumimoji="1" lang="en-GB" sz="1400">
                <a:solidFill>
                  <a:schemeClr val="tx1"/>
                </a:solidFill>
                <a:latin typeface="+mn-ea"/>
                <a:cs typeface="Segoe UI" pitchFamily="34" charset="0"/>
              </a:rPr>
              <a:t>[</a:t>
            </a:r>
            <a:r>
              <a:rPr kumimoji="1" lang="ja-JP" altLang="en-US" sz="1400">
                <a:solidFill>
                  <a:schemeClr val="tx1"/>
                </a:solidFill>
                <a:latin typeface="+mn-ea"/>
                <a:cs typeface="Segoe UI" pitchFamily="34" charset="0"/>
              </a:rPr>
              <a:t>インポート</a:t>
            </a:r>
            <a:r>
              <a:rPr kumimoji="1" lang="en-GB" sz="1400">
                <a:solidFill>
                  <a:schemeClr val="tx1"/>
                </a:solidFill>
                <a:latin typeface="+mn-ea"/>
                <a:cs typeface="Segoe UI" pitchFamily="34" charset="0"/>
              </a:rPr>
              <a:t>] </a:t>
            </a:r>
            <a:r>
              <a:rPr kumimoji="1" lang="ja-JP" altLang="en-US" sz="1400">
                <a:solidFill>
                  <a:schemeClr val="tx1"/>
                </a:solidFill>
                <a:latin typeface="+mn-ea"/>
                <a:cs typeface="Segoe UI" pitchFamily="34" charset="0"/>
              </a:rPr>
              <a:t>を押す</a:t>
            </a:r>
            <a:endParaRPr kumimoji="1" lang="en-US" altLang="ja-JP" sz="1400">
              <a:solidFill>
                <a:schemeClr val="tx1"/>
              </a:solidFill>
              <a:latin typeface="+mn-ea"/>
              <a:cs typeface="Segoe UI" pitchFamily="34" charset="0"/>
            </a:endParaRPr>
          </a:p>
          <a:p>
            <a:pPr algn="ctr" defTabSz="914099" fontAlgn="base">
              <a:spcBef>
                <a:spcPct val="0"/>
              </a:spcBef>
              <a:spcAft>
                <a:spcPct val="0"/>
              </a:spcAft>
            </a:pPr>
            <a:endParaRPr kumimoji="1" lang="en-US" altLang="ja-JP" sz="1400">
              <a:solidFill>
                <a:schemeClr val="tx1"/>
              </a:solidFill>
              <a:latin typeface="+mn-ea"/>
              <a:cs typeface="Segoe UI" pitchFamily="34" charset="0"/>
            </a:endParaRPr>
          </a:p>
          <a:p>
            <a:pPr algn="ctr" defTabSz="914099" fontAlgn="base">
              <a:spcBef>
                <a:spcPct val="0"/>
              </a:spcBef>
              <a:spcAft>
                <a:spcPct val="0"/>
              </a:spcAft>
            </a:pPr>
            <a:r>
              <a:rPr kumimoji="1" lang="ja-JP" altLang="en-US" sz="1400">
                <a:solidFill>
                  <a:schemeClr val="tx1"/>
                </a:solidFill>
                <a:latin typeface="+mn-ea"/>
                <a:cs typeface="Segoe UI" pitchFamily="34" charset="0"/>
              </a:rPr>
              <a:t>正常にインポートできた時には</a:t>
            </a:r>
            <a:endParaRPr kumimoji="1" lang="en-US" altLang="ja-JP" sz="1400">
              <a:solidFill>
                <a:schemeClr val="tx1"/>
              </a:solidFill>
              <a:latin typeface="+mn-ea"/>
              <a:cs typeface="Segoe UI" pitchFamily="34" charset="0"/>
            </a:endParaRPr>
          </a:p>
          <a:p>
            <a:pPr algn="ctr" defTabSz="914099" fontAlgn="base">
              <a:spcBef>
                <a:spcPct val="0"/>
              </a:spcBef>
              <a:spcAft>
                <a:spcPct val="0"/>
              </a:spcAft>
            </a:pPr>
            <a:r>
              <a:rPr kumimoji="1" lang="ja-JP" altLang="en-US" sz="1400">
                <a:solidFill>
                  <a:schemeClr val="tx1"/>
                </a:solidFill>
                <a:latin typeface="+mn-ea"/>
                <a:cs typeface="Segoe UI" pitchFamily="34" charset="0"/>
              </a:rPr>
              <a:t>このように表示される</a:t>
            </a:r>
            <a:endParaRPr kumimoji="1" lang="en-GB" sz="1400">
              <a:solidFill>
                <a:schemeClr val="tx1"/>
              </a:solidFill>
              <a:latin typeface="+mn-ea"/>
              <a:cs typeface="Segoe UI" pitchFamily="34" charset="0"/>
            </a:endParaRPr>
          </a:p>
        </p:txBody>
      </p:sp>
    </p:spTree>
    <p:extLst>
      <p:ext uri="{BB962C8B-B14F-4D97-AF65-F5344CB8AC3E}">
        <p14:creationId xmlns:p14="http://schemas.microsoft.com/office/powerpoint/2010/main" val="2908854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D3D720F9-0DCE-4FFA-A5E0-FDDBA2CDD634}"/>
              </a:ext>
            </a:extLst>
          </p:cNvPr>
          <p:cNvPicPr>
            <a:picLocks noChangeAspect="1"/>
          </p:cNvPicPr>
          <p:nvPr/>
        </p:nvPicPr>
        <p:blipFill>
          <a:blip r:embed="rId2"/>
          <a:stretch>
            <a:fillRect/>
          </a:stretch>
        </p:blipFill>
        <p:spPr>
          <a:xfrm>
            <a:off x="6513989" y="4520805"/>
            <a:ext cx="5322834" cy="1945430"/>
          </a:xfrm>
          <a:prstGeom prst="rect">
            <a:avLst/>
          </a:prstGeom>
          <a:ln>
            <a:solidFill>
              <a:schemeClr val="tx1"/>
            </a:solidFill>
          </a:ln>
        </p:spPr>
      </p:pic>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4.</a:t>
            </a:r>
            <a:r>
              <a:rPr lang="en-GB" sz="3600">
                <a:solidFill>
                  <a:schemeClr val="bg2">
                    <a:lumMod val="75000"/>
                  </a:schemeClr>
                </a:solidFill>
                <a:latin typeface="+mj-ea"/>
              </a:rPr>
              <a:t> </a:t>
            </a:r>
            <a:r>
              <a:rPr lang="ja-JP" altLang="en-US">
                <a:solidFill>
                  <a:schemeClr val="bg2">
                    <a:lumMod val="75000"/>
                  </a:schemeClr>
                </a:solidFill>
                <a:latin typeface="+mj-ea"/>
              </a:rPr>
              <a:t>申請フローの詳細設定 </a:t>
            </a:r>
            <a:r>
              <a:rPr lang="en-GB" altLang="ja-JP">
                <a:solidFill>
                  <a:schemeClr val="bg2">
                    <a:lumMod val="75000"/>
                  </a:schemeClr>
                </a:solidFill>
                <a:latin typeface="+mj-ea"/>
              </a:rPr>
              <a:t>(10 </a:t>
            </a:r>
            <a:r>
              <a:rPr lang="ja-JP" altLang="en-US">
                <a:solidFill>
                  <a:schemeClr val="bg2">
                    <a:lumMod val="75000"/>
                  </a:schemeClr>
                </a:solidFill>
                <a:latin typeface="+mj-ea"/>
              </a:rPr>
              <a:t>分</a:t>
            </a:r>
            <a:r>
              <a:rPr lang="en-GB" altLang="ja-JP">
                <a:solidFill>
                  <a:schemeClr val="bg2">
                    <a:lumMod val="75000"/>
                  </a:schemeClr>
                </a:solidFill>
                <a:latin typeface="+mj-ea"/>
              </a:rPr>
              <a:t>)</a:t>
            </a:r>
            <a:r>
              <a:rPr lang="ja-JP" altLang="en-US">
                <a:solidFill>
                  <a:schemeClr val="bg2">
                    <a:lumMod val="75000"/>
                  </a:schemeClr>
                </a:solidFill>
                <a:latin typeface="+mj-ea"/>
              </a:rPr>
              <a:t> ①</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488871" y="956546"/>
            <a:ext cx="11760637" cy="1200329"/>
          </a:xfrm>
          <a:prstGeom prst="rect">
            <a:avLst/>
          </a:prstGeom>
        </p:spPr>
        <p:txBody>
          <a:bodyPr wrap="square">
            <a:spAutoFit/>
          </a:bodyPr>
          <a:lstStyle/>
          <a:p>
            <a:r>
              <a:rPr lang="en-GB" altLang="ja-JP" sz="2400">
                <a:latin typeface="Yu Gothic UI" panose="020B0500000000000000" pitchFamily="50" charset="-128"/>
                <a:ea typeface="Yu Gothic UI" panose="020B0500000000000000" pitchFamily="50" charset="-128"/>
              </a:rPr>
              <a:t>6) </a:t>
            </a:r>
            <a:r>
              <a:rPr lang="ja-JP" altLang="en-US" sz="2400">
                <a:latin typeface="Yu Gothic UI" panose="020B0500000000000000" pitchFamily="50" charset="-128"/>
                <a:ea typeface="Yu Gothic UI" panose="020B0500000000000000" pitchFamily="50" charset="-128"/>
              </a:rPr>
              <a:t>インポートが完了時の画面上部にある</a:t>
            </a:r>
            <a:r>
              <a:rPr lang="en-GB" altLang="ja-JP" sz="2400">
                <a:latin typeface="Yu Gothic UI" panose="020B0500000000000000" pitchFamily="50" charset="-128"/>
                <a:ea typeface="Yu Gothic UI" panose="020B0500000000000000" pitchFamily="50" charset="-128"/>
              </a:rPr>
              <a:t>[</a:t>
            </a:r>
            <a:r>
              <a:rPr lang="ja-JP" altLang="en-US" sz="2400">
                <a:latin typeface="Yu Gothic UI" panose="020B0500000000000000" pitchFamily="50" charset="-128"/>
                <a:ea typeface="Yu Gothic UI" panose="020B0500000000000000" pitchFamily="50" charset="-128"/>
              </a:rPr>
              <a:t>フローを開く</a:t>
            </a:r>
            <a:r>
              <a:rPr lang="en-GB" altLang="ja-JP" sz="2400">
                <a:latin typeface="Yu Gothic UI" panose="020B0500000000000000" pitchFamily="50" charset="-128"/>
                <a:ea typeface="Yu Gothic UI" panose="020B0500000000000000" pitchFamily="50" charset="-128"/>
              </a:rPr>
              <a:t>] </a:t>
            </a:r>
            <a:r>
              <a:rPr lang="ja-JP" altLang="en-US" sz="2400">
                <a:latin typeface="Yu Gothic UI" panose="020B0500000000000000" pitchFamily="50" charset="-128"/>
                <a:ea typeface="Yu Gothic UI" panose="020B0500000000000000" pitchFamily="50" charset="-128"/>
              </a:rPr>
              <a:t>を押す。</a:t>
            </a:r>
            <a:endParaRPr lang="en-US" altLang="ja-JP" sz="2400">
              <a:latin typeface="Yu Gothic UI" panose="020B0500000000000000" pitchFamily="50" charset="-128"/>
              <a:ea typeface="Yu Gothic UI" panose="020B0500000000000000" pitchFamily="50" charset="-128"/>
            </a:endParaRPr>
          </a:p>
          <a:p>
            <a:r>
              <a:rPr lang="ja-JP" altLang="en-US" sz="2400">
                <a:latin typeface="Yu Gothic UI" panose="020B0500000000000000" pitchFamily="50" charset="-128"/>
                <a:ea typeface="Yu Gothic UI" panose="020B0500000000000000" pitchFamily="50" charset="-128"/>
              </a:rPr>
              <a:t>　または </a:t>
            </a:r>
            <a:r>
              <a:rPr lang="en-US" altLang="ja-JP" sz="2400">
                <a:latin typeface="Yu Gothic UI" panose="020B0500000000000000" pitchFamily="50" charset="-128"/>
                <a:ea typeface="Yu Gothic UI" panose="020B0500000000000000" pitchFamily="50" charset="-128"/>
              </a:rPr>
              <a:t>[</a:t>
            </a:r>
            <a:r>
              <a:rPr lang="ja-JP" altLang="en-US" sz="2400">
                <a:latin typeface="Yu Gothic UI" panose="020B0500000000000000" pitchFamily="50" charset="-128"/>
                <a:ea typeface="Yu Gothic UI" panose="020B0500000000000000" pitchFamily="50" charset="-128"/>
              </a:rPr>
              <a:t>マイフロー</a:t>
            </a:r>
            <a:r>
              <a:rPr lang="en-US" altLang="ja-JP" sz="2400">
                <a:latin typeface="Yu Gothic UI" panose="020B0500000000000000" pitchFamily="50" charset="-128"/>
                <a:ea typeface="Yu Gothic UI" panose="020B0500000000000000" pitchFamily="50" charset="-128"/>
              </a:rPr>
              <a:t>] </a:t>
            </a:r>
            <a:r>
              <a:rPr lang="ja-JP" altLang="en-US" sz="2400">
                <a:latin typeface="Yu Gothic UI" panose="020B0500000000000000" pitchFamily="50" charset="-128"/>
                <a:ea typeface="Yu Gothic UI" panose="020B0500000000000000" pitchFamily="50" charset="-128"/>
              </a:rPr>
              <a:t>から該当の </a:t>
            </a:r>
            <a:r>
              <a:rPr lang="en-US" altLang="ja-JP" sz="2400" err="1">
                <a:latin typeface="Yu Gothic UI" panose="020B0500000000000000" pitchFamily="50" charset="-128"/>
                <a:ea typeface="Yu Gothic UI" panose="020B0500000000000000" pitchFamily="50" charset="-128"/>
              </a:rPr>
              <a:t>PowerAutomate</a:t>
            </a:r>
            <a:r>
              <a:rPr lang="en-US" altLang="ja-JP" sz="2400">
                <a:latin typeface="Yu Gothic UI" panose="020B0500000000000000" pitchFamily="50" charset="-128"/>
                <a:ea typeface="Yu Gothic UI" panose="020B0500000000000000" pitchFamily="50" charset="-128"/>
              </a:rPr>
              <a:t> </a:t>
            </a:r>
            <a:r>
              <a:rPr lang="ja-JP" altLang="en-US" sz="2400">
                <a:latin typeface="Yu Gothic UI" panose="020B0500000000000000" pitchFamily="50" charset="-128"/>
                <a:ea typeface="Yu Gothic UI" panose="020B0500000000000000" pitchFamily="50" charset="-128"/>
              </a:rPr>
              <a:t>の編集画面 </a:t>
            </a:r>
            <a:r>
              <a:rPr lang="en-US" altLang="ja-JP" sz="2400">
                <a:latin typeface="Yu Gothic UI" panose="020B0500000000000000" pitchFamily="50" charset="-128"/>
                <a:ea typeface="Yu Gothic UI" panose="020B0500000000000000" pitchFamily="50" charset="-128"/>
              </a:rPr>
              <a:t>(</a:t>
            </a:r>
            <a:r>
              <a:rPr lang="ja-JP" altLang="en-US" sz="2400">
                <a:latin typeface="Yu Gothic UI" panose="020B0500000000000000" pitchFamily="50" charset="-128"/>
                <a:ea typeface="Yu Gothic UI" panose="020B0500000000000000" pitchFamily="50" charset="-128"/>
              </a:rPr>
              <a:t>鉛筆マーク</a:t>
            </a:r>
            <a:r>
              <a:rPr lang="en-US" altLang="ja-JP" sz="2400">
                <a:latin typeface="Yu Gothic UI" panose="020B0500000000000000" pitchFamily="50" charset="-128"/>
                <a:ea typeface="Yu Gothic UI" panose="020B0500000000000000" pitchFamily="50" charset="-128"/>
              </a:rPr>
              <a:t>) </a:t>
            </a:r>
            <a:r>
              <a:rPr lang="ja-JP" altLang="en-US" sz="2400">
                <a:latin typeface="Yu Gothic UI" panose="020B0500000000000000" pitchFamily="50" charset="-128"/>
                <a:ea typeface="Yu Gothic UI" panose="020B0500000000000000" pitchFamily="50" charset="-128"/>
              </a:rPr>
              <a:t>を開く開く</a:t>
            </a:r>
            <a:br>
              <a:rPr lang="en-GB" altLang="ja-JP" sz="2400">
                <a:latin typeface="Yu Gothic UI" panose="020B0500000000000000" pitchFamily="50" charset="-128"/>
                <a:ea typeface="Yu Gothic UI" panose="020B0500000000000000" pitchFamily="50" charset="-128"/>
              </a:rPr>
            </a:br>
            <a:endParaRPr lang="en-GB" altLang="ja-JP" sz="2400">
              <a:latin typeface="Yu Gothic UI" panose="020B0500000000000000" pitchFamily="50" charset="-128"/>
              <a:ea typeface="Yu Gothic UI" panose="020B0500000000000000" pitchFamily="50" charset="-128"/>
            </a:endParaRPr>
          </a:p>
        </p:txBody>
      </p:sp>
      <p:grpSp>
        <p:nvGrpSpPr>
          <p:cNvPr id="3" name="グループ化 2">
            <a:extLst>
              <a:ext uri="{FF2B5EF4-FFF2-40B4-BE49-F238E27FC236}">
                <a16:creationId xmlns:a16="http://schemas.microsoft.com/office/drawing/2014/main" id="{964DDB20-19DC-41F3-B79E-3CF209DD3925}"/>
              </a:ext>
            </a:extLst>
          </p:cNvPr>
          <p:cNvGrpSpPr/>
          <p:nvPr/>
        </p:nvGrpSpPr>
        <p:grpSpPr>
          <a:xfrm>
            <a:off x="519250" y="1777252"/>
            <a:ext cx="5025208" cy="1594471"/>
            <a:chOff x="2770037" y="1705011"/>
            <a:chExt cx="5025208" cy="1594471"/>
          </a:xfrm>
        </p:grpSpPr>
        <p:pic>
          <p:nvPicPr>
            <p:cNvPr id="14" name="図 13">
              <a:extLst>
                <a:ext uri="{FF2B5EF4-FFF2-40B4-BE49-F238E27FC236}">
                  <a16:creationId xmlns:a16="http://schemas.microsoft.com/office/drawing/2014/main" id="{89AAEEE9-9EF9-4AFF-8F04-E4E3EB9BF25E}"/>
                </a:ext>
              </a:extLst>
            </p:cNvPr>
            <p:cNvPicPr>
              <a:picLocks noChangeAspect="1"/>
            </p:cNvPicPr>
            <p:nvPr/>
          </p:nvPicPr>
          <p:blipFill rotWithShape="1">
            <a:blip r:embed="rId3"/>
            <a:srcRect r="17867"/>
            <a:stretch/>
          </p:blipFill>
          <p:spPr>
            <a:xfrm>
              <a:off x="2770037" y="1705011"/>
              <a:ext cx="5025208" cy="1594471"/>
            </a:xfrm>
            <a:prstGeom prst="rect">
              <a:avLst/>
            </a:prstGeom>
            <a:ln>
              <a:solidFill>
                <a:schemeClr val="tx1"/>
              </a:solidFill>
            </a:ln>
          </p:spPr>
        </p:pic>
        <p:sp>
          <p:nvSpPr>
            <p:cNvPr id="33" name="正方形/長方形 32">
              <a:extLst>
                <a:ext uri="{FF2B5EF4-FFF2-40B4-BE49-F238E27FC236}">
                  <a16:creationId xmlns:a16="http://schemas.microsoft.com/office/drawing/2014/main" id="{F1641C47-B02F-4EB5-93CA-09D626ED0F4D}"/>
                </a:ext>
              </a:extLst>
            </p:cNvPr>
            <p:cNvSpPr/>
            <p:nvPr/>
          </p:nvSpPr>
          <p:spPr bwMode="auto">
            <a:xfrm>
              <a:off x="6707938" y="2394474"/>
              <a:ext cx="824028" cy="215544"/>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16" name="正方形/長方形 15">
            <a:extLst>
              <a:ext uri="{FF2B5EF4-FFF2-40B4-BE49-F238E27FC236}">
                <a16:creationId xmlns:a16="http://schemas.microsoft.com/office/drawing/2014/main" id="{AD17A18E-13D3-4F7D-8901-9C1D08099670}"/>
              </a:ext>
            </a:extLst>
          </p:cNvPr>
          <p:cNvSpPr/>
          <p:nvPr/>
        </p:nvSpPr>
        <p:spPr>
          <a:xfrm>
            <a:off x="395966" y="3920640"/>
            <a:ext cx="11976826" cy="1200329"/>
          </a:xfrm>
          <a:prstGeom prst="rect">
            <a:avLst/>
          </a:prstGeom>
        </p:spPr>
        <p:txBody>
          <a:bodyPr wrap="square">
            <a:spAutoFit/>
          </a:bodyPr>
          <a:lstStyle/>
          <a:p>
            <a:r>
              <a:rPr lang="en-GB" altLang="ja-JP" sz="2400">
                <a:latin typeface="Yu Gothic UI" panose="020B0500000000000000" pitchFamily="50" charset="-128"/>
                <a:ea typeface="Yu Gothic UI" panose="020B0500000000000000" pitchFamily="50" charset="-128"/>
              </a:rPr>
              <a:t>7) </a:t>
            </a:r>
            <a:r>
              <a:rPr lang="en-US" altLang="ja-JP" sz="2400" err="1">
                <a:latin typeface="Yu Gothic UI" panose="020B0500000000000000" pitchFamily="50" charset="-128"/>
                <a:ea typeface="Yu Gothic UI" panose="020B0500000000000000" pitchFamily="50" charset="-128"/>
              </a:rPr>
              <a:t>PowerAutomate</a:t>
            </a:r>
            <a:r>
              <a:rPr lang="ja-JP" altLang="en-US" sz="2400">
                <a:latin typeface="Yu Gothic UI" panose="020B0500000000000000" pitchFamily="50" charset="-128"/>
                <a:ea typeface="Yu Gothic UI" panose="020B0500000000000000" pitchFamily="50" charset="-128"/>
              </a:rPr>
              <a:t> の編集画面へ遷移するので、それぞれのバナーをクリックして</a:t>
            </a:r>
            <a:br>
              <a:rPr lang="en-GB" altLang="ja-JP" sz="2400">
                <a:latin typeface="Yu Gothic UI" panose="020B0500000000000000" pitchFamily="50" charset="-128"/>
                <a:ea typeface="Yu Gothic UI" panose="020B0500000000000000" pitchFamily="50" charset="-128"/>
              </a:rPr>
            </a:br>
            <a:r>
              <a:rPr lang="en-GB" altLang="ja-JP" sz="2400">
                <a:latin typeface="Yu Gothic UI" panose="020B0500000000000000" pitchFamily="50" charset="-128"/>
                <a:ea typeface="Yu Gothic UI" panose="020B0500000000000000" pitchFamily="50" charset="-128"/>
              </a:rPr>
              <a:t>    </a:t>
            </a:r>
            <a:r>
              <a:rPr lang="ja-JP" altLang="en-US" sz="2400">
                <a:latin typeface="Yu Gothic UI" panose="020B0500000000000000" pitchFamily="50" charset="-128"/>
                <a:ea typeface="Yu Gothic UI" panose="020B0500000000000000" pitchFamily="50" charset="-128"/>
              </a:rPr>
              <a:t>詳細内容を表示する。</a:t>
            </a:r>
            <a:br>
              <a:rPr lang="en-GB" altLang="ja-JP" sz="2400">
                <a:latin typeface="Yu Gothic UI" panose="020B0500000000000000" pitchFamily="50" charset="-128"/>
                <a:ea typeface="Yu Gothic UI" panose="020B0500000000000000" pitchFamily="50" charset="-128"/>
              </a:rPr>
            </a:br>
            <a:endParaRPr lang="en-GB" altLang="ja-JP" sz="2400">
              <a:latin typeface="Yu Gothic UI" panose="020B0500000000000000" pitchFamily="50" charset="-128"/>
              <a:ea typeface="Yu Gothic UI" panose="020B0500000000000000" pitchFamily="50" charset="-128"/>
            </a:endParaRPr>
          </a:p>
        </p:txBody>
      </p:sp>
      <p:grpSp>
        <p:nvGrpSpPr>
          <p:cNvPr id="9" name="グループ化 8">
            <a:extLst>
              <a:ext uri="{FF2B5EF4-FFF2-40B4-BE49-F238E27FC236}">
                <a16:creationId xmlns:a16="http://schemas.microsoft.com/office/drawing/2014/main" id="{19FF65CF-E075-4E6A-8A8A-413C3648EE94}"/>
              </a:ext>
            </a:extLst>
          </p:cNvPr>
          <p:cNvGrpSpPr/>
          <p:nvPr/>
        </p:nvGrpSpPr>
        <p:grpSpPr>
          <a:xfrm>
            <a:off x="5908346" y="1770068"/>
            <a:ext cx="5151539" cy="1630347"/>
            <a:chOff x="5661604" y="1741376"/>
            <a:chExt cx="5151539" cy="1630347"/>
          </a:xfrm>
        </p:grpSpPr>
        <p:pic>
          <p:nvPicPr>
            <p:cNvPr id="7" name="図 6">
              <a:extLst>
                <a:ext uri="{FF2B5EF4-FFF2-40B4-BE49-F238E27FC236}">
                  <a16:creationId xmlns:a16="http://schemas.microsoft.com/office/drawing/2014/main" id="{B85FED86-B3E3-45F9-B029-D98359DC488B}"/>
                </a:ext>
              </a:extLst>
            </p:cNvPr>
            <p:cNvPicPr>
              <a:picLocks noChangeAspect="1"/>
            </p:cNvPicPr>
            <p:nvPr/>
          </p:nvPicPr>
          <p:blipFill rotWithShape="1">
            <a:blip r:embed="rId4"/>
            <a:srcRect r="20658"/>
            <a:stretch/>
          </p:blipFill>
          <p:spPr>
            <a:xfrm>
              <a:off x="5661604" y="1741376"/>
              <a:ext cx="5151539" cy="1630347"/>
            </a:xfrm>
            <a:prstGeom prst="rect">
              <a:avLst/>
            </a:prstGeom>
            <a:ln>
              <a:solidFill>
                <a:schemeClr val="tx1"/>
              </a:solidFill>
            </a:ln>
          </p:spPr>
        </p:pic>
        <p:sp>
          <p:nvSpPr>
            <p:cNvPr id="8" name="正方形/長方形 7">
              <a:extLst>
                <a:ext uri="{FF2B5EF4-FFF2-40B4-BE49-F238E27FC236}">
                  <a16:creationId xmlns:a16="http://schemas.microsoft.com/office/drawing/2014/main" id="{7A308208-71E1-48B3-A34A-6D39E6525935}"/>
                </a:ext>
              </a:extLst>
            </p:cNvPr>
            <p:cNvSpPr/>
            <p:nvPr/>
          </p:nvSpPr>
          <p:spPr bwMode="auto">
            <a:xfrm>
              <a:off x="9270325" y="3038605"/>
              <a:ext cx="251046" cy="215544"/>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pic>
        <p:nvPicPr>
          <p:cNvPr id="15" name="図 14">
            <a:extLst>
              <a:ext uri="{FF2B5EF4-FFF2-40B4-BE49-F238E27FC236}">
                <a16:creationId xmlns:a16="http://schemas.microsoft.com/office/drawing/2014/main" id="{33D6D6F2-4C2C-4C00-95F5-D48E4755F689}"/>
              </a:ext>
            </a:extLst>
          </p:cNvPr>
          <p:cNvPicPr>
            <a:picLocks noChangeAspect="1"/>
          </p:cNvPicPr>
          <p:nvPr/>
        </p:nvPicPr>
        <p:blipFill>
          <a:blip r:embed="rId5"/>
          <a:stretch>
            <a:fillRect/>
          </a:stretch>
        </p:blipFill>
        <p:spPr>
          <a:xfrm>
            <a:off x="355177" y="4928210"/>
            <a:ext cx="5924854" cy="809553"/>
          </a:xfrm>
          <a:prstGeom prst="rect">
            <a:avLst/>
          </a:prstGeom>
          <a:ln>
            <a:solidFill>
              <a:schemeClr val="tx1"/>
            </a:solidFill>
          </a:ln>
        </p:spPr>
      </p:pic>
      <p:sp>
        <p:nvSpPr>
          <p:cNvPr id="17" name="矢印: 右 16">
            <a:extLst>
              <a:ext uri="{FF2B5EF4-FFF2-40B4-BE49-F238E27FC236}">
                <a16:creationId xmlns:a16="http://schemas.microsoft.com/office/drawing/2014/main" id="{26368F12-DE14-413C-89B7-6F74DE147D92}"/>
              </a:ext>
            </a:extLst>
          </p:cNvPr>
          <p:cNvSpPr/>
          <p:nvPr/>
        </p:nvSpPr>
        <p:spPr bwMode="auto">
          <a:xfrm>
            <a:off x="6156316" y="4928210"/>
            <a:ext cx="734550" cy="773964"/>
          </a:xfrm>
          <a:prstGeom prst="rightArrow">
            <a:avLst/>
          </a:prstGeom>
          <a:ln w="28575">
            <a:solidFill>
              <a:schemeClr val="tx1">
                <a:lumMod val="65000"/>
                <a:lumOff val="3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1" name="矢印: 右 20">
            <a:extLst>
              <a:ext uri="{FF2B5EF4-FFF2-40B4-BE49-F238E27FC236}">
                <a16:creationId xmlns:a16="http://schemas.microsoft.com/office/drawing/2014/main" id="{58A5DC98-575D-4F96-9DAC-F4347DB9BE76}"/>
              </a:ext>
            </a:extLst>
          </p:cNvPr>
          <p:cNvSpPr/>
          <p:nvPr/>
        </p:nvSpPr>
        <p:spPr bwMode="auto">
          <a:xfrm>
            <a:off x="5361450" y="2156875"/>
            <a:ext cx="734550" cy="773964"/>
          </a:xfrm>
          <a:prstGeom prst="rightArrow">
            <a:avLst/>
          </a:prstGeom>
          <a:ln w="28575">
            <a:solidFill>
              <a:schemeClr val="tx1">
                <a:lumMod val="65000"/>
                <a:lumOff val="3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1756788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83036D75-4E76-43D4-9C78-21DB003E06A5}"/>
              </a:ext>
            </a:extLst>
          </p:cNvPr>
          <p:cNvSpPr/>
          <p:nvPr/>
        </p:nvSpPr>
        <p:spPr>
          <a:xfrm>
            <a:off x="717937" y="1068833"/>
            <a:ext cx="11145965" cy="461665"/>
          </a:xfrm>
          <a:prstGeom prst="rect">
            <a:avLst/>
          </a:prstGeom>
        </p:spPr>
        <p:txBody>
          <a:bodyPr wrap="square">
            <a:spAutoFit/>
          </a:bodyPr>
          <a:lstStyle/>
          <a:p>
            <a:r>
              <a:rPr lang="en-GB" altLang="ja-JP" sz="2400">
                <a:latin typeface="+mn-ea"/>
              </a:rPr>
              <a:t>8) </a:t>
            </a:r>
            <a:r>
              <a:rPr lang="ja-JP" altLang="en-US" sz="2400">
                <a:latin typeface="+mn-ea"/>
              </a:rPr>
              <a:t>テンプレートには無効なサイト </a:t>
            </a:r>
            <a:r>
              <a:rPr lang="en-US" altLang="ja-JP" sz="2400">
                <a:latin typeface="+mn-ea"/>
              </a:rPr>
              <a:t>URL </a:t>
            </a:r>
            <a:r>
              <a:rPr lang="ja-JP" altLang="en-US" sz="2400">
                <a:latin typeface="+mn-ea"/>
              </a:rPr>
              <a:t>が入っているので </a:t>
            </a:r>
            <a:r>
              <a:rPr lang="en-US" altLang="ja-JP" sz="2400">
                <a:latin typeface="+mn-ea"/>
              </a:rPr>
              <a:t>, </a:t>
            </a:r>
            <a:r>
              <a:rPr lang="ja-JP" altLang="en-US" sz="2400">
                <a:latin typeface="+mn-ea"/>
              </a:rPr>
              <a:t>前の手順で作ったリストを指定する。</a:t>
            </a:r>
            <a:endParaRPr lang="en-GB" altLang="ja-JP" sz="2400">
              <a:latin typeface="+mn-ea"/>
            </a:endParaRPr>
          </a:p>
        </p:txBody>
      </p:sp>
      <p:sp>
        <p:nvSpPr>
          <p:cNvPr id="11" name="タイトル 1">
            <a:extLst>
              <a:ext uri="{FF2B5EF4-FFF2-40B4-BE49-F238E27FC236}">
                <a16:creationId xmlns:a16="http://schemas.microsoft.com/office/drawing/2014/main" id="{5BC2E424-B50F-4668-B615-FD23B47CA0DF}"/>
              </a:ext>
            </a:extLst>
          </p:cNvPr>
          <p:cNvSpPr>
            <a:spLocks noGrp="1"/>
          </p:cNvSpPr>
          <p:nvPr>
            <p:ph type="title"/>
          </p:nvPr>
        </p:nvSpPr>
        <p:spPr>
          <a:xfrm>
            <a:off x="519249" y="228603"/>
            <a:ext cx="11730260" cy="747897"/>
          </a:xfrm>
        </p:spPr>
        <p:txBody>
          <a:bodyPr/>
          <a:lstStyle/>
          <a:p>
            <a:r>
              <a:rPr lang="en-GB" altLang="ja-JP">
                <a:solidFill>
                  <a:schemeClr val="bg2">
                    <a:lumMod val="75000"/>
                  </a:schemeClr>
                </a:solidFill>
                <a:latin typeface="+mj-ea"/>
              </a:rPr>
              <a:t>4.</a:t>
            </a:r>
            <a:r>
              <a:rPr lang="en-GB" altLang="ja-JP" sz="3600">
                <a:solidFill>
                  <a:schemeClr val="bg2">
                    <a:lumMod val="75000"/>
                  </a:schemeClr>
                </a:solidFill>
                <a:latin typeface="+mj-ea"/>
              </a:rPr>
              <a:t> </a:t>
            </a:r>
            <a:r>
              <a:rPr lang="ja-JP" altLang="en-US">
                <a:solidFill>
                  <a:schemeClr val="bg2">
                    <a:lumMod val="75000"/>
                  </a:schemeClr>
                </a:solidFill>
                <a:latin typeface="+mj-ea"/>
              </a:rPr>
              <a:t>申請フローの詳細設定 </a:t>
            </a:r>
            <a:r>
              <a:rPr lang="en-GB" altLang="ja-JP">
                <a:solidFill>
                  <a:schemeClr val="bg2">
                    <a:lumMod val="75000"/>
                  </a:schemeClr>
                </a:solidFill>
                <a:latin typeface="+mj-ea"/>
              </a:rPr>
              <a:t>(10 </a:t>
            </a:r>
            <a:r>
              <a:rPr lang="ja-JP" altLang="en-US">
                <a:solidFill>
                  <a:schemeClr val="bg2">
                    <a:lumMod val="75000"/>
                  </a:schemeClr>
                </a:solidFill>
                <a:latin typeface="+mj-ea"/>
              </a:rPr>
              <a:t>分</a:t>
            </a:r>
            <a:r>
              <a:rPr lang="en-GB" altLang="ja-JP">
                <a:solidFill>
                  <a:schemeClr val="bg2">
                    <a:lumMod val="75000"/>
                  </a:schemeClr>
                </a:solidFill>
                <a:latin typeface="+mj-ea"/>
              </a:rPr>
              <a:t>)</a:t>
            </a:r>
            <a:r>
              <a:rPr lang="ja-JP" altLang="en-US">
                <a:solidFill>
                  <a:schemeClr val="bg2">
                    <a:lumMod val="75000"/>
                  </a:schemeClr>
                </a:solidFill>
                <a:latin typeface="+mj-ea"/>
              </a:rPr>
              <a:t> ②</a:t>
            </a:r>
            <a:endParaRPr lang="en-GB" sz="4000">
              <a:solidFill>
                <a:schemeClr val="bg2">
                  <a:lumMod val="75000"/>
                </a:schemeClr>
              </a:solidFill>
              <a:latin typeface="+mj-ea"/>
              <a:ea typeface="+mj-ea"/>
            </a:endParaRPr>
          </a:p>
        </p:txBody>
      </p:sp>
      <p:grpSp>
        <p:nvGrpSpPr>
          <p:cNvPr id="22" name="グループ化 21">
            <a:extLst>
              <a:ext uri="{FF2B5EF4-FFF2-40B4-BE49-F238E27FC236}">
                <a16:creationId xmlns:a16="http://schemas.microsoft.com/office/drawing/2014/main" id="{97978BCF-2398-4050-B3AF-B914BC5E17F7}"/>
              </a:ext>
            </a:extLst>
          </p:cNvPr>
          <p:cNvGrpSpPr/>
          <p:nvPr/>
        </p:nvGrpSpPr>
        <p:grpSpPr>
          <a:xfrm>
            <a:off x="1103175" y="1581486"/>
            <a:ext cx="5322834" cy="1945430"/>
            <a:chOff x="1103175" y="1581486"/>
            <a:chExt cx="5322834" cy="1945430"/>
          </a:xfrm>
        </p:grpSpPr>
        <p:pic>
          <p:nvPicPr>
            <p:cNvPr id="7" name="図 6">
              <a:extLst>
                <a:ext uri="{FF2B5EF4-FFF2-40B4-BE49-F238E27FC236}">
                  <a16:creationId xmlns:a16="http://schemas.microsoft.com/office/drawing/2014/main" id="{DF821A4C-77C5-4DD9-96A5-BE70282A1337}"/>
                </a:ext>
              </a:extLst>
            </p:cNvPr>
            <p:cNvPicPr>
              <a:picLocks noChangeAspect="1"/>
            </p:cNvPicPr>
            <p:nvPr/>
          </p:nvPicPr>
          <p:blipFill>
            <a:blip r:embed="rId3"/>
            <a:stretch>
              <a:fillRect/>
            </a:stretch>
          </p:blipFill>
          <p:spPr>
            <a:xfrm>
              <a:off x="1103175" y="1581486"/>
              <a:ext cx="5322834" cy="1945430"/>
            </a:xfrm>
            <a:prstGeom prst="rect">
              <a:avLst/>
            </a:prstGeom>
            <a:ln>
              <a:solidFill>
                <a:schemeClr val="tx1"/>
              </a:solidFill>
            </a:ln>
          </p:spPr>
        </p:pic>
        <p:sp>
          <p:nvSpPr>
            <p:cNvPr id="16" name="正方形/長方形 15">
              <a:extLst>
                <a:ext uri="{FF2B5EF4-FFF2-40B4-BE49-F238E27FC236}">
                  <a16:creationId xmlns:a16="http://schemas.microsoft.com/office/drawing/2014/main" id="{B420E1AD-A47A-434B-BCF8-2DC7E70FBBE9}"/>
                </a:ext>
              </a:extLst>
            </p:cNvPr>
            <p:cNvSpPr/>
            <p:nvPr/>
          </p:nvSpPr>
          <p:spPr bwMode="auto">
            <a:xfrm>
              <a:off x="2430081" y="2149214"/>
              <a:ext cx="3783077" cy="1023194"/>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grpSp>
        <p:nvGrpSpPr>
          <p:cNvPr id="21" name="グループ化 20">
            <a:extLst>
              <a:ext uri="{FF2B5EF4-FFF2-40B4-BE49-F238E27FC236}">
                <a16:creationId xmlns:a16="http://schemas.microsoft.com/office/drawing/2014/main" id="{9AC2407F-1C70-4683-BCF3-8AA22D202F4E}"/>
              </a:ext>
            </a:extLst>
          </p:cNvPr>
          <p:cNvGrpSpPr/>
          <p:nvPr/>
        </p:nvGrpSpPr>
        <p:grpSpPr>
          <a:xfrm>
            <a:off x="1103175" y="3856113"/>
            <a:ext cx="4871065" cy="2677340"/>
            <a:chOff x="6602998" y="1616766"/>
            <a:chExt cx="4871065" cy="2677340"/>
          </a:xfrm>
        </p:grpSpPr>
        <p:pic>
          <p:nvPicPr>
            <p:cNvPr id="14" name="図 13">
              <a:extLst>
                <a:ext uri="{FF2B5EF4-FFF2-40B4-BE49-F238E27FC236}">
                  <a16:creationId xmlns:a16="http://schemas.microsoft.com/office/drawing/2014/main" id="{EA74E746-1705-48FF-88AF-495B094909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02998" y="1616766"/>
              <a:ext cx="4871065" cy="2677340"/>
            </a:xfrm>
            <a:prstGeom prst="rect">
              <a:avLst/>
            </a:prstGeom>
            <a:ln>
              <a:solidFill>
                <a:schemeClr val="tx1"/>
              </a:solidFill>
            </a:ln>
          </p:spPr>
        </p:pic>
        <p:sp>
          <p:nvSpPr>
            <p:cNvPr id="18" name="正方形/長方形 17">
              <a:extLst>
                <a:ext uri="{FF2B5EF4-FFF2-40B4-BE49-F238E27FC236}">
                  <a16:creationId xmlns:a16="http://schemas.microsoft.com/office/drawing/2014/main" id="{23651A32-5C7B-4A0A-B03E-66B762AC29FD}"/>
                </a:ext>
              </a:extLst>
            </p:cNvPr>
            <p:cNvSpPr/>
            <p:nvPr/>
          </p:nvSpPr>
          <p:spPr bwMode="auto">
            <a:xfrm>
              <a:off x="7884367" y="3013788"/>
              <a:ext cx="3279692" cy="63880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grpSp>
        <p:nvGrpSpPr>
          <p:cNvPr id="27" name="グループ化 26">
            <a:extLst>
              <a:ext uri="{FF2B5EF4-FFF2-40B4-BE49-F238E27FC236}">
                <a16:creationId xmlns:a16="http://schemas.microsoft.com/office/drawing/2014/main" id="{55AA9907-209D-4B24-B03F-E40E72780A87}"/>
              </a:ext>
            </a:extLst>
          </p:cNvPr>
          <p:cNvGrpSpPr/>
          <p:nvPr/>
        </p:nvGrpSpPr>
        <p:grpSpPr>
          <a:xfrm>
            <a:off x="6650893" y="1581486"/>
            <a:ext cx="4953087" cy="4478416"/>
            <a:chOff x="6650893" y="1616905"/>
            <a:chExt cx="4953087" cy="4478416"/>
          </a:xfrm>
        </p:grpSpPr>
        <p:pic>
          <p:nvPicPr>
            <p:cNvPr id="24" name="図 23">
              <a:extLst>
                <a:ext uri="{FF2B5EF4-FFF2-40B4-BE49-F238E27FC236}">
                  <a16:creationId xmlns:a16="http://schemas.microsoft.com/office/drawing/2014/main" id="{EDF6261D-5481-4B7B-8384-324CFBEA71A6}"/>
                </a:ext>
              </a:extLst>
            </p:cNvPr>
            <p:cNvPicPr>
              <a:picLocks noChangeAspect="1"/>
            </p:cNvPicPr>
            <p:nvPr/>
          </p:nvPicPr>
          <p:blipFill>
            <a:blip r:embed="rId5"/>
            <a:stretch>
              <a:fillRect/>
            </a:stretch>
          </p:blipFill>
          <p:spPr>
            <a:xfrm>
              <a:off x="6650893" y="1616905"/>
              <a:ext cx="4953087" cy="4478416"/>
            </a:xfrm>
            <a:prstGeom prst="rect">
              <a:avLst/>
            </a:prstGeom>
            <a:ln>
              <a:solidFill>
                <a:schemeClr val="tx1"/>
              </a:solidFill>
            </a:ln>
          </p:spPr>
        </p:pic>
        <p:sp>
          <p:nvSpPr>
            <p:cNvPr id="26" name="正方形/長方形 25">
              <a:extLst>
                <a:ext uri="{FF2B5EF4-FFF2-40B4-BE49-F238E27FC236}">
                  <a16:creationId xmlns:a16="http://schemas.microsoft.com/office/drawing/2014/main" id="{328C4434-27A8-4F8F-8763-39617CF4CF48}"/>
                </a:ext>
              </a:extLst>
            </p:cNvPr>
            <p:cNvSpPr/>
            <p:nvPr/>
          </p:nvSpPr>
          <p:spPr bwMode="auto">
            <a:xfrm>
              <a:off x="7958029" y="4453813"/>
              <a:ext cx="3425317" cy="715346"/>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28" name="正方形/長方形 27">
            <a:extLst>
              <a:ext uri="{FF2B5EF4-FFF2-40B4-BE49-F238E27FC236}">
                <a16:creationId xmlns:a16="http://schemas.microsoft.com/office/drawing/2014/main" id="{05FCD46E-EC82-42B8-AC3F-A4F008EBB8DC}"/>
              </a:ext>
            </a:extLst>
          </p:cNvPr>
          <p:cNvSpPr/>
          <p:nvPr/>
        </p:nvSpPr>
        <p:spPr bwMode="auto">
          <a:xfrm>
            <a:off x="2536507" y="2214314"/>
            <a:ext cx="939652" cy="22430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ja-JP" altLang="en-US" sz="1400">
              <a:solidFill>
                <a:schemeClr val="tx1"/>
              </a:solidFill>
              <a:latin typeface="メイリオ" pitchFamily="50" charset="-128"/>
              <a:ea typeface="メイリオ" pitchFamily="50" charset="-128"/>
              <a:cs typeface="Segoe UI" pitchFamily="34" charset="0"/>
            </a:endParaRPr>
          </a:p>
        </p:txBody>
      </p:sp>
      <p:sp>
        <p:nvSpPr>
          <p:cNvPr id="30" name="正方形/長方形 29">
            <a:extLst>
              <a:ext uri="{FF2B5EF4-FFF2-40B4-BE49-F238E27FC236}">
                <a16:creationId xmlns:a16="http://schemas.microsoft.com/office/drawing/2014/main" id="{53A19486-57E7-4527-A833-20915E2242D8}"/>
              </a:ext>
            </a:extLst>
          </p:cNvPr>
          <p:cNvSpPr/>
          <p:nvPr/>
        </p:nvSpPr>
        <p:spPr bwMode="auto">
          <a:xfrm>
            <a:off x="2430081" y="5276514"/>
            <a:ext cx="939652" cy="22430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ja-JP" altLang="en-US" sz="1400">
              <a:solidFill>
                <a:schemeClr val="tx1"/>
              </a:solidFill>
              <a:latin typeface="メイリオ" pitchFamily="50" charset="-128"/>
              <a:ea typeface="メイリオ" pitchFamily="50" charset="-128"/>
              <a:cs typeface="Segoe UI" pitchFamily="34" charset="0"/>
            </a:endParaRPr>
          </a:p>
        </p:txBody>
      </p:sp>
      <p:sp>
        <p:nvSpPr>
          <p:cNvPr id="32" name="正方形/長方形 31">
            <a:extLst>
              <a:ext uri="{FF2B5EF4-FFF2-40B4-BE49-F238E27FC236}">
                <a16:creationId xmlns:a16="http://schemas.microsoft.com/office/drawing/2014/main" id="{6039F8BC-0EE5-432E-AF8A-1D1B8BBC2F62}"/>
              </a:ext>
            </a:extLst>
          </p:cNvPr>
          <p:cNvSpPr/>
          <p:nvPr/>
        </p:nvSpPr>
        <p:spPr bwMode="auto">
          <a:xfrm>
            <a:off x="8022907" y="4460729"/>
            <a:ext cx="939652" cy="22430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ja-JP" altLang="en-US"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2228848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ltLang="ja-JP">
                <a:solidFill>
                  <a:schemeClr val="bg2">
                    <a:lumMod val="75000"/>
                  </a:schemeClr>
                </a:solidFill>
                <a:latin typeface="+mj-ea"/>
              </a:rPr>
              <a:t>4.</a:t>
            </a:r>
            <a:r>
              <a:rPr lang="en-GB" altLang="ja-JP" sz="3600">
                <a:solidFill>
                  <a:schemeClr val="bg2">
                    <a:lumMod val="75000"/>
                  </a:schemeClr>
                </a:solidFill>
                <a:latin typeface="+mj-ea"/>
              </a:rPr>
              <a:t> </a:t>
            </a:r>
            <a:r>
              <a:rPr lang="ja-JP" altLang="en-US">
                <a:solidFill>
                  <a:schemeClr val="bg2">
                    <a:lumMod val="75000"/>
                  </a:schemeClr>
                </a:solidFill>
                <a:latin typeface="+mj-ea"/>
              </a:rPr>
              <a:t>申請フローの詳細設定 </a:t>
            </a:r>
            <a:r>
              <a:rPr lang="en-GB" altLang="ja-JP">
                <a:solidFill>
                  <a:schemeClr val="bg2">
                    <a:lumMod val="75000"/>
                  </a:schemeClr>
                </a:solidFill>
                <a:latin typeface="+mj-ea"/>
              </a:rPr>
              <a:t>(10 </a:t>
            </a:r>
            <a:r>
              <a:rPr lang="ja-JP" altLang="en-US">
                <a:solidFill>
                  <a:schemeClr val="bg2">
                    <a:lumMod val="75000"/>
                  </a:schemeClr>
                </a:solidFill>
                <a:latin typeface="+mj-ea"/>
              </a:rPr>
              <a:t>分</a:t>
            </a:r>
            <a:r>
              <a:rPr lang="en-GB" altLang="ja-JP">
                <a:solidFill>
                  <a:schemeClr val="bg2">
                    <a:lumMod val="75000"/>
                  </a:schemeClr>
                </a:solidFill>
                <a:latin typeface="+mj-ea"/>
              </a:rPr>
              <a:t>)</a:t>
            </a:r>
            <a:r>
              <a:rPr lang="ja-JP" altLang="en-US">
                <a:solidFill>
                  <a:schemeClr val="bg2">
                    <a:lumMod val="75000"/>
                  </a:schemeClr>
                </a:solidFill>
                <a:latin typeface="+mj-ea"/>
              </a:rPr>
              <a:t> ③</a:t>
            </a:r>
            <a:endParaRPr lang="en-GB" sz="4000">
              <a:solidFill>
                <a:schemeClr val="bg2">
                  <a:lumMod val="75000"/>
                </a:schemeClr>
              </a:solidFill>
              <a:latin typeface="+mj-ea"/>
              <a:ea typeface="+mj-ea"/>
            </a:endParaRPr>
          </a:p>
        </p:txBody>
      </p:sp>
      <p:pic>
        <p:nvPicPr>
          <p:cNvPr id="4" name="図 3">
            <a:extLst>
              <a:ext uri="{FF2B5EF4-FFF2-40B4-BE49-F238E27FC236}">
                <a16:creationId xmlns:a16="http://schemas.microsoft.com/office/drawing/2014/main" id="{54959667-3B27-414E-B8D5-7281AF27658A}"/>
              </a:ext>
            </a:extLst>
          </p:cNvPr>
          <p:cNvPicPr>
            <a:picLocks noChangeAspect="1"/>
          </p:cNvPicPr>
          <p:nvPr/>
        </p:nvPicPr>
        <p:blipFill>
          <a:blip r:embed="rId3"/>
          <a:stretch>
            <a:fillRect/>
          </a:stretch>
        </p:blipFill>
        <p:spPr>
          <a:xfrm>
            <a:off x="519249" y="2619639"/>
            <a:ext cx="5956606" cy="3378374"/>
          </a:xfrm>
          <a:prstGeom prst="rect">
            <a:avLst/>
          </a:prstGeom>
          <a:ln>
            <a:solidFill>
              <a:schemeClr val="tx1"/>
            </a:solidFill>
          </a:ln>
        </p:spPr>
      </p:pic>
      <p:pic>
        <p:nvPicPr>
          <p:cNvPr id="8" name="図 7">
            <a:extLst>
              <a:ext uri="{FF2B5EF4-FFF2-40B4-BE49-F238E27FC236}">
                <a16:creationId xmlns:a16="http://schemas.microsoft.com/office/drawing/2014/main" id="{F4CD30C1-4D0A-4461-BAC0-9B24D27DFD7B}"/>
              </a:ext>
            </a:extLst>
          </p:cNvPr>
          <p:cNvPicPr>
            <a:picLocks noChangeAspect="1"/>
          </p:cNvPicPr>
          <p:nvPr/>
        </p:nvPicPr>
        <p:blipFill rotWithShape="1">
          <a:blip r:embed="rId4"/>
          <a:srcRect t="15513"/>
          <a:stretch/>
        </p:blipFill>
        <p:spPr>
          <a:xfrm>
            <a:off x="6896825" y="2323323"/>
            <a:ext cx="4775926" cy="3986920"/>
          </a:xfrm>
          <a:prstGeom prst="rect">
            <a:avLst/>
          </a:prstGeom>
          <a:ln>
            <a:solidFill>
              <a:schemeClr val="tx1"/>
            </a:solidFill>
          </a:ln>
        </p:spPr>
      </p:pic>
      <p:sp>
        <p:nvSpPr>
          <p:cNvPr id="9" name="正方形/長方形 8">
            <a:extLst>
              <a:ext uri="{FF2B5EF4-FFF2-40B4-BE49-F238E27FC236}">
                <a16:creationId xmlns:a16="http://schemas.microsoft.com/office/drawing/2014/main" id="{97EA37D8-1449-4B5A-AF25-9A1A13C20236}"/>
              </a:ext>
            </a:extLst>
          </p:cNvPr>
          <p:cNvSpPr/>
          <p:nvPr/>
        </p:nvSpPr>
        <p:spPr bwMode="auto">
          <a:xfrm>
            <a:off x="1907567" y="3119597"/>
            <a:ext cx="4334613" cy="715285"/>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0" name="正方形/長方形 9">
            <a:extLst>
              <a:ext uri="{FF2B5EF4-FFF2-40B4-BE49-F238E27FC236}">
                <a16:creationId xmlns:a16="http://schemas.microsoft.com/office/drawing/2014/main" id="{734CB911-CB86-4B8B-82B8-BFEFF1CB50C2}"/>
              </a:ext>
            </a:extLst>
          </p:cNvPr>
          <p:cNvSpPr/>
          <p:nvPr/>
        </p:nvSpPr>
        <p:spPr bwMode="auto">
          <a:xfrm>
            <a:off x="7949682" y="2976465"/>
            <a:ext cx="3502412" cy="60027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2" name="正方形/長方形 11">
            <a:extLst>
              <a:ext uri="{FF2B5EF4-FFF2-40B4-BE49-F238E27FC236}">
                <a16:creationId xmlns:a16="http://schemas.microsoft.com/office/drawing/2014/main" id="{E144B2B2-CCE1-4262-825D-6ED462195908}"/>
              </a:ext>
            </a:extLst>
          </p:cNvPr>
          <p:cNvSpPr/>
          <p:nvPr/>
        </p:nvSpPr>
        <p:spPr>
          <a:xfrm>
            <a:off x="717937" y="1068833"/>
            <a:ext cx="11145965" cy="461665"/>
          </a:xfrm>
          <a:prstGeom prst="rect">
            <a:avLst/>
          </a:prstGeom>
        </p:spPr>
        <p:txBody>
          <a:bodyPr wrap="square">
            <a:spAutoFit/>
          </a:bodyPr>
          <a:lstStyle/>
          <a:p>
            <a:r>
              <a:rPr lang="en-GB" altLang="ja-JP" sz="2400">
                <a:latin typeface="+mn-ea"/>
              </a:rPr>
              <a:t>9) </a:t>
            </a:r>
            <a:r>
              <a:rPr lang="en-US" altLang="ja-JP" sz="2400">
                <a:latin typeface="+mn-ea"/>
              </a:rPr>
              <a:t>Teams</a:t>
            </a:r>
            <a:r>
              <a:rPr lang="ja-JP" altLang="en-US" sz="2400">
                <a:latin typeface="+mn-ea"/>
              </a:rPr>
              <a:t> のチームについても同様に作成したチームを指定しなおす</a:t>
            </a:r>
            <a:endParaRPr lang="en-GB" altLang="ja-JP" sz="2400">
              <a:latin typeface="+mn-ea"/>
            </a:endParaRPr>
          </a:p>
        </p:txBody>
      </p:sp>
    </p:spTree>
    <p:extLst>
      <p:ext uri="{BB962C8B-B14F-4D97-AF65-F5344CB8AC3E}">
        <p14:creationId xmlns:p14="http://schemas.microsoft.com/office/powerpoint/2010/main" val="2142467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ltLang="ja-JP">
                <a:solidFill>
                  <a:schemeClr val="bg2">
                    <a:lumMod val="75000"/>
                  </a:schemeClr>
                </a:solidFill>
                <a:latin typeface="+mj-ea"/>
              </a:rPr>
              <a:t>4.</a:t>
            </a:r>
            <a:r>
              <a:rPr lang="en-GB" altLang="ja-JP" sz="3600">
                <a:solidFill>
                  <a:schemeClr val="bg2">
                    <a:lumMod val="75000"/>
                  </a:schemeClr>
                </a:solidFill>
                <a:latin typeface="+mj-ea"/>
              </a:rPr>
              <a:t> </a:t>
            </a:r>
            <a:r>
              <a:rPr lang="ja-JP" altLang="en-US">
                <a:solidFill>
                  <a:schemeClr val="bg2">
                    <a:lumMod val="75000"/>
                  </a:schemeClr>
                </a:solidFill>
                <a:latin typeface="+mj-ea"/>
              </a:rPr>
              <a:t>申請フローの詳細設定 </a:t>
            </a:r>
            <a:r>
              <a:rPr lang="en-GB" altLang="ja-JP">
                <a:solidFill>
                  <a:schemeClr val="bg2">
                    <a:lumMod val="75000"/>
                  </a:schemeClr>
                </a:solidFill>
                <a:latin typeface="+mj-ea"/>
              </a:rPr>
              <a:t>(10 </a:t>
            </a:r>
            <a:r>
              <a:rPr lang="ja-JP" altLang="en-US">
                <a:solidFill>
                  <a:schemeClr val="bg2">
                    <a:lumMod val="75000"/>
                  </a:schemeClr>
                </a:solidFill>
                <a:latin typeface="+mj-ea"/>
              </a:rPr>
              <a:t>分</a:t>
            </a:r>
            <a:r>
              <a:rPr lang="en-GB" altLang="ja-JP">
                <a:solidFill>
                  <a:schemeClr val="bg2">
                    <a:lumMod val="75000"/>
                  </a:schemeClr>
                </a:solidFill>
                <a:latin typeface="+mj-ea"/>
              </a:rPr>
              <a:t>)</a:t>
            </a:r>
            <a:r>
              <a:rPr lang="ja-JP" altLang="en-US">
                <a:solidFill>
                  <a:schemeClr val="bg2">
                    <a:lumMod val="75000"/>
                  </a:schemeClr>
                </a:solidFill>
                <a:latin typeface="+mj-ea"/>
              </a:rPr>
              <a:t> ④</a:t>
            </a:r>
            <a:endParaRPr lang="en-GB" sz="4000">
              <a:solidFill>
                <a:schemeClr val="bg2">
                  <a:lumMod val="75000"/>
                </a:schemeClr>
              </a:solidFill>
              <a:latin typeface="+mj-ea"/>
              <a:ea typeface="+mj-ea"/>
            </a:endParaRPr>
          </a:p>
        </p:txBody>
      </p:sp>
      <p:sp>
        <p:nvSpPr>
          <p:cNvPr id="9" name="正方形/長方形 8">
            <a:extLst>
              <a:ext uri="{FF2B5EF4-FFF2-40B4-BE49-F238E27FC236}">
                <a16:creationId xmlns:a16="http://schemas.microsoft.com/office/drawing/2014/main" id="{322FE8C2-A838-4C5B-9CC2-D1DED6B56340}"/>
              </a:ext>
            </a:extLst>
          </p:cNvPr>
          <p:cNvSpPr/>
          <p:nvPr/>
        </p:nvSpPr>
        <p:spPr>
          <a:xfrm>
            <a:off x="651250" y="769419"/>
            <a:ext cx="11021501" cy="461665"/>
          </a:xfrm>
          <a:prstGeom prst="rect">
            <a:avLst/>
          </a:prstGeom>
        </p:spPr>
        <p:txBody>
          <a:bodyPr wrap="square">
            <a:spAutoFit/>
          </a:bodyPr>
          <a:lstStyle/>
          <a:p>
            <a:r>
              <a:rPr lang="en-GB" altLang="ja-JP" sz="2400">
                <a:solidFill>
                  <a:srgbClr val="000000"/>
                </a:solidFill>
                <a:latin typeface="Yu Gothic UI" panose="020B0500000000000000" pitchFamily="50" charset="-128"/>
                <a:ea typeface="Yu Gothic UI" panose="020B0500000000000000" pitchFamily="50" charset="-128"/>
              </a:rPr>
              <a:t>10)</a:t>
            </a:r>
            <a:r>
              <a:rPr lang="ja-JP" altLang="en-US" sz="2400">
                <a:solidFill>
                  <a:srgbClr val="000000"/>
                </a:solidFill>
                <a:latin typeface="Yu Gothic UI" panose="020B0500000000000000" pitchFamily="50" charset="-128"/>
                <a:ea typeface="Yu Gothic UI" panose="020B0500000000000000" pitchFamily="50" charset="-128"/>
              </a:rPr>
              <a:t>承認の </a:t>
            </a:r>
            <a:r>
              <a:rPr lang="en-US" altLang="ja-JP" sz="2400">
                <a:solidFill>
                  <a:srgbClr val="000000"/>
                </a:solidFill>
                <a:latin typeface="Yu Gothic UI" panose="020B0500000000000000" pitchFamily="50" charset="-128"/>
                <a:ea typeface="Yu Gothic UI" panose="020B0500000000000000" pitchFamily="50" charset="-128"/>
              </a:rPr>
              <a:t>[Create an approval] </a:t>
            </a:r>
            <a:r>
              <a:rPr lang="ja-JP" altLang="en-US" sz="2400">
                <a:solidFill>
                  <a:srgbClr val="000000"/>
                </a:solidFill>
                <a:latin typeface="Yu Gothic UI" panose="020B0500000000000000" pitchFamily="50" charset="-128"/>
                <a:ea typeface="Yu Gothic UI" panose="020B0500000000000000" pitchFamily="50" charset="-128"/>
              </a:rPr>
              <a:t>について承認者を指定する</a:t>
            </a:r>
            <a:endParaRPr lang="en-US" altLang="ja-JP" sz="2400">
              <a:solidFill>
                <a:srgbClr val="000000"/>
              </a:solidFill>
              <a:latin typeface="Yu Gothic UI" panose="020B0500000000000000" pitchFamily="50" charset="-128"/>
              <a:ea typeface="Yu Gothic UI" panose="020B0500000000000000" pitchFamily="50" charset="-128"/>
            </a:endParaRPr>
          </a:p>
        </p:txBody>
      </p:sp>
      <p:sp>
        <p:nvSpPr>
          <p:cNvPr id="19" name="正方形/長方形 18">
            <a:extLst>
              <a:ext uri="{FF2B5EF4-FFF2-40B4-BE49-F238E27FC236}">
                <a16:creationId xmlns:a16="http://schemas.microsoft.com/office/drawing/2014/main" id="{82B55D1B-2CCE-4D90-BBA1-6EFFDDF77222}"/>
              </a:ext>
            </a:extLst>
          </p:cNvPr>
          <p:cNvSpPr/>
          <p:nvPr/>
        </p:nvSpPr>
        <p:spPr>
          <a:xfrm>
            <a:off x="847877" y="4154616"/>
            <a:ext cx="10628244" cy="461665"/>
          </a:xfrm>
          <a:prstGeom prst="rect">
            <a:avLst/>
          </a:prstGeom>
        </p:spPr>
        <p:txBody>
          <a:bodyPr wrap="square">
            <a:spAutoFit/>
          </a:bodyPr>
          <a:lstStyle/>
          <a:p>
            <a:pPr lvl="0"/>
            <a:r>
              <a:rPr lang="en-GB" altLang="ja-JP" sz="2400">
                <a:solidFill>
                  <a:srgbClr val="000000"/>
                </a:solidFill>
                <a:latin typeface="Yu Gothic UI" panose="020B0500000000000000" pitchFamily="50" charset="-128"/>
                <a:ea typeface="Yu Gothic UI" panose="020B0500000000000000" pitchFamily="50" charset="-128"/>
              </a:rPr>
              <a:t>11)</a:t>
            </a:r>
            <a:r>
              <a:rPr lang="ja-JP" altLang="en-US" sz="2400">
                <a:solidFill>
                  <a:srgbClr val="000000"/>
                </a:solidFill>
                <a:latin typeface="Yu Gothic UI" panose="020B0500000000000000" pitchFamily="50" charset="-128"/>
                <a:ea typeface="Yu Gothic UI" panose="020B0500000000000000" pitchFamily="50" charset="-128"/>
              </a:rPr>
              <a:t>先に作成した </a:t>
            </a:r>
            <a:r>
              <a:rPr lang="en-GB" altLang="ja-JP" sz="2400">
                <a:solidFill>
                  <a:srgbClr val="000000"/>
                </a:solidFill>
                <a:latin typeface="Yu Gothic UI" panose="020B0500000000000000" pitchFamily="50" charset="-128"/>
                <a:ea typeface="Yu Gothic UI" panose="020B0500000000000000" pitchFamily="50" charset="-128"/>
              </a:rPr>
              <a:t>Planner </a:t>
            </a:r>
            <a:r>
              <a:rPr lang="ja-JP" altLang="en-US" sz="2400">
                <a:solidFill>
                  <a:srgbClr val="000000"/>
                </a:solidFill>
                <a:latin typeface="Yu Gothic UI" panose="020B0500000000000000" pitchFamily="50" charset="-128"/>
                <a:ea typeface="Yu Gothic UI" panose="020B0500000000000000" pitchFamily="50" charset="-128"/>
              </a:rPr>
              <a:t>の プランとバケットを指定する。</a:t>
            </a:r>
            <a:endParaRPr lang="en-GB" altLang="ja-JP" sz="2400">
              <a:solidFill>
                <a:srgbClr val="000000"/>
              </a:solidFill>
              <a:latin typeface="Yu Gothic UI" panose="020B0500000000000000" pitchFamily="50" charset="-128"/>
              <a:ea typeface="Yu Gothic UI" panose="020B0500000000000000" pitchFamily="50" charset="-128"/>
            </a:endParaRPr>
          </a:p>
        </p:txBody>
      </p:sp>
      <p:grpSp>
        <p:nvGrpSpPr>
          <p:cNvPr id="15" name="グループ化 14">
            <a:extLst>
              <a:ext uri="{FF2B5EF4-FFF2-40B4-BE49-F238E27FC236}">
                <a16:creationId xmlns:a16="http://schemas.microsoft.com/office/drawing/2014/main" id="{4D0A31AC-D009-4E65-9E63-D23A8E9D0629}"/>
              </a:ext>
            </a:extLst>
          </p:cNvPr>
          <p:cNvGrpSpPr/>
          <p:nvPr/>
        </p:nvGrpSpPr>
        <p:grpSpPr>
          <a:xfrm>
            <a:off x="2857408" y="1245276"/>
            <a:ext cx="3526971" cy="2798485"/>
            <a:chOff x="2925081" y="1198325"/>
            <a:chExt cx="3526971" cy="2798485"/>
          </a:xfrm>
        </p:grpSpPr>
        <p:pic>
          <p:nvPicPr>
            <p:cNvPr id="4" name="図 3">
              <a:extLst>
                <a:ext uri="{FF2B5EF4-FFF2-40B4-BE49-F238E27FC236}">
                  <a16:creationId xmlns:a16="http://schemas.microsoft.com/office/drawing/2014/main" id="{99C725B9-4AAE-4885-893C-893493391377}"/>
                </a:ext>
              </a:extLst>
            </p:cNvPr>
            <p:cNvPicPr>
              <a:picLocks noChangeAspect="1"/>
            </p:cNvPicPr>
            <p:nvPr/>
          </p:nvPicPr>
          <p:blipFill rotWithShape="1">
            <a:blip r:embed="rId3"/>
            <a:srcRect b="10301"/>
            <a:stretch/>
          </p:blipFill>
          <p:spPr>
            <a:xfrm>
              <a:off x="2925081" y="1198325"/>
              <a:ext cx="3526971" cy="2798485"/>
            </a:xfrm>
            <a:prstGeom prst="rect">
              <a:avLst/>
            </a:prstGeom>
            <a:ln>
              <a:solidFill>
                <a:schemeClr val="tx1"/>
              </a:solidFill>
            </a:ln>
          </p:spPr>
        </p:pic>
        <p:sp>
          <p:nvSpPr>
            <p:cNvPr id="21" name="正方形/長方形 20">
              <a:extLst>
                <a:ext uri="{FF2B5EF4-FFF2-40B4-BE49-F238E27FC236}">
                  <a16:creationId xmlns:a16="http://schemas.microsoft.com/office/drawing/2014/main" id="{AC98C0FC-5BF7-4EEF-BDCD-AD7BE2C40A93}"/>
                </a:ext>
              </a:extLst>
            </p:cNvPr>
            <p:cNvSpPr/>
            <p:nvPr/>
          </p:nvSpPr>
          <p:spPr bwMode="auto">
            <a:xfrm>
              <a:off x="3741576" y="1980189"/>
              <a:ext cx="2593910" cy="203171"/>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18" name="吹き出し: 四角形 17">
            <a:extLst>
              <a:ext uri="{FF2B5EF4-FFF2-40B4-BE49-F238E27FC236}">
                <a16:creationId xmlns:a16="http://schemas.microsoft.com/office/drawing/2014/main" id="{11A5EEFE-BDCB-49AD-96D7-1AABC142BFAA}"/>
              </a:ext>
            </a:extLst>
          </p:cNvPr>
          <p:cNvSpPr/>
          <p:nvPr/>
        </p:nvSpPr>
        <p:spPr bwMode="auto">
          <a:xfrm>
            <a:off x="7421488" y="1520572"/>
            <a:ext cx="3526972" cy="1649209"/>
          </a:xfrm>
          <a:prstGeom prst="wedgeRectCallout">
            <a:avLst>
              <a:gd name="adj1" fmla="val -82468"/>
              <a:gd name="adj2" fmla="val -1561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mj-lt"/>
                <a:ea typeface="メイリオ" pitchFamily="50" charset="-128"/>
                <a:cs typeface="Segoe UI" pitchFamily="34" charset="0"/>
              </a:rPr>
              <a:t>ユーザー名やメールエイリアスを入れると候補が表示されます。ここで指定した</a:t>
            </a:r>
            <a:br>
              <a:rPr kumimoji="1" lang="en-GB" altLang="ja-JP" sz="1400">
                <a:solidFill>
                  <a:schemeClr val="tx1"/>
                </a:solidFill>
                <a:latin typeface="+mj-lt"/>
                <a:ea typeface="メイリオ" pitchFamily="50" charset="-128"/>
                <a:cs typeface="Segoe UI" pitchFamily="34" charset="0"/>
              </a:rPr>
            </a:br>
            <a:r>
              <a:rPr kumimoji="1" lang="ja-JP" altLang="en-US" sz="1400">
                <a:solidFill>
                  <a:schemeClr val="tx1"/>
                </a:solidFill>
                <a:latin typeface="+mj-lt"/>
                <a:ea typeface="メイリオ" pitchFamily="50" charset="-128"/>
                <a:cs typeface="Segoe UI" pitchFamily="34" charset="0"/>
              </a:rPr>
              <a:t>ユーザーが承認を行うことができます。</a:t>
            </a:r>
            <a:endParaRPr kumimoji="1" lang="en-GB" altLang="ja-JP" sz="1400">
              <a:solidFill>
                <a:schemeClr val="tx1"/>
              </a:solidFill>
              <a:latin typeface="+mj-lt"/>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mj-lt"/>
                <a:ea typeface="メイリオ" pitchFamily="50" charset="-128"/>
                <a:cs typeface="Segoe UI" pitchFamily="34" charset="0"/>
              </a:rPr>
              <a:t>承認者には共有</a:t>
            </a:r>
            <a:r>
              <a:rPr kumimoji="1" lang="en-US" altLang="ja-JP" sz="1400">
                <a:solidFill>
                  <a:schemeClr val="tx1"/>
                </a:solidFill>
                <a:latin typeface="+mj-lt"/>
                <a:ea typeface="メイリオ" pitchFamily="50" charset="-128"/>
                <a:cs typeface="Segoe UI" pitchFamily="34" charset="0"/>
              </a:rPr>
              <a:t>PC</a:t>
            </a:r>
            <a:r>
              <a:rPr kumimoji="1" lang="ja-JP" altLang="en-US" sz="1400">
                <a:solidFill>
                  <a:schemeClr val="tx1"/>
                </a:solidFill>
                <a:latin typeface="+mj-lt"/>
                <a:ea typeface="メイリオ" pitchFamily="50" charset="-128"/>
                <a:cs typeface="Segoe UI" pitchFamily="34" charset="0"/>
              </a:rPr>
              <a:t>申請者チャネルに</a:t>
            </a:r>
            <a:br>
              <a:rPr kumimoji="1" lang="en-GB" altLang="ja-JP" sz="1400">
                <a:solidFill>
                  <a:schemeClr val="tx1"/>
                </a:solidFill>
                <a:latin typeface="+mj-lt"/>
                <a:ea typeface="メイリオ" pitchFamily="50" charset="-128"/>
                <a:cs typeface="Segoe UI" pitchFamily="34" charset="0"/>
              </a:rPr>
            </a:br>
            <a:r>
              <a:rPr kumimoji="1" lang="ja-JP" altLang="en-US" sz="1400">
                <a:solidFill>
                  <a:schemeClr val="tx1"/>
                </a:solidFill>
                <a:latin typeface="+mj-lt"/>
                <a:ea typeface="メイリオ" pitchFamily="50" charset="-128"/>
                <a:cs typeface="Segoe UI" pitchFamily="34" charset="0"/>
              </a:rPr>
              <a:t>参加しているユーザーを指定してください。</a:t>
            </a:r>
            <a:endParaRPr kumimoji="1" lang="en-GB" altLang="ja-JP" sz="1400">
              <a:solidFill>
                <a:schemeClr val="tx1"/>
              </a:solidFill>
              <a:latin typeface="+mj-lt"/>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mj-lt"/>
                <a:ea typeface="メイリオ" pitchFamily="50" charset="-128"/>
                <a:cs typeface="Segoe UI" pitchFamily="34" charset="0"/>
              </a:rPr>
              <a:t>セミコロンで区切って複数人指定可能です。</a:t>
            </a:r>
            <a:endParaRPr kumimoji="1" lang="en-GB" sz="1400">
              <a:solidFill>
                <a:schemeClr val="tx1"/>
              </a:solidFill>
              <a:latin typeface="+mj-lt"/>
              <a:ea typeface="メイリオ" pitchFamily="50" charset="-128"/>
              <a:cs typeface="Segoe UI" pitchFamily="34" charset="0"/>
            </a:endParaRPr>
          </a:p>
        </p:txBody>
      </p:sp>
      <p:pic>
        <p:nvPicPr>
          <p:cNvPr id="8" name="図 7">
            <a:extLst>
              <a:ext uri="{FF2B5EF4-FFF2-40B4-BE49-F238E27FC236}">
                <a16:creationId xmlns:a16="http://schemas.microsoft.com/office/drawing/2014/main" id="{AE0EAE63-3BCB-47F9-91D1-01FA018C500C}"/>
              </a:ext>
            </a:extLst>
          </p:cNvPr>
          <p:cNvPicPr>
            <a:picLocks noChangeAspect="1"/>
          </p:cNvPicPr>
          <p:nvPr/>
        </p:nvPicPr>
        <p:blipFill rotWithShape="1">
          <a:blip r:embed="rId4"/>
          <a:srcRect t="7833"/>
          <a:stretch/>
        </p:blipFill>
        <p:spPr>
          <a:xfrm>
            <a:off x="6161999" y="4616281"/>
            <a:ext cx="3941460" cy="2089330"/>
          </a:xfrm>
          <a:prstGeom prst="rect">
            <a:avLst/>
          </a:prstGeom>
          <a:ln>
            <a:solidFill>
              <a:schemeClr val="tx1"/>
            </a:solidFill>
          </a:ln>
        </p:spPr>
      </p:pic>
      <p:grpSp>
        <p:nvGrpSpPr>
          <p:cNvPr id="28" name="グループ化 27">
            <a:extLst>
              <a:ext uri="{FF2B5EF4-FFF2-40B4-BE49-F238E27FC236}">
                <a16:creationId xmlns:a16="http://schemas.microsoft.com/office/drawing/2014/main" id="{35FCDBF4-BA29-4898-9124-D864E6CBAD47}"/>
              </a:ext>
            </a:extLst>
          </p:cNvPr>
          <p:cNvGrpSpPr/>
          <p:nvPr/>
        </p:nvGrpSpPr>
        <p:grpSpPr>
          <a:xfrm>
            <a:off x="963682" y="4671633"/>
            <a:ext cx="3941459" cy="1957764"/>
            <a:chOff x="954351" y="4616281"/>
            <a:chExt cx="3941459" cy="1957764"/>
          </a:xfrm>
        </p:grpSpPr>
        <p:pic>
          <p:nvPicPr>
            <p:cNvPr id="6" name="図 5">
              <a:extLst>
                <a:ext uri="{FF2B5EF4-FFF2-40B4-BE49-F238E27FC236}">
                  <a16:creationId xmlns:a16="http://schemas.microsoft.com/office/drawing/2014/main" id="{C383763B-8728-451C-8C1B-F5FFD4A9346B}"/>
                </a:ext>
              </a:extLst>
            </p:cNvPr>
            <p:cNvPicPr>
              <a:picLocks noChangeAspect="1"/>
            </p:cNvPicPr>
            <p:nvPr/>
          </p:nvPicPr>
          <p:blipFill>
            <a:blip r:embed="rId5"/>
            <a:stretch>
              <a:fillRect/>
            </a:stretch>
          </p:blipFill>
          <p:spPr>
            <a:xfrm>
              <a:off x="954351" y="4616281"/>
              <a:ext cx="3941459" cy="1957764"/>
            </a:xfrm>
            <a:prstGeom prst="rect">
              <a:avLst/>
            </a:prstGeom>
            <a:ln>
              <a:solidFill>
                <a:schemeClr val="tx1"/>
              </a:solidFill>
            </a:ln>
          </p:spPr>
        </p:pic>
        <p:grpSp>
          <p:nvGrpSpPr>
            <p:cNvPr id="27" name="グループ化 26">
              <a:extLst>
                <a:ext uri="{FF2B5EF4-FFF2-40B4-BE49-F238E27FC236}">
                  <a16:creationId xmlns:a16="http://schemas.microsoft.com/office/drawing/2014/main" id="{EBD474C0-6A21-42F5-AF18-AFBA31C53747}"/>
                </a:ext>
              </a:extLst>
            </p:cNvPr>
            <p:cNvGrpSpPr/>
            <p:nvPr/>
          </p:nvGrpSpPr>
          <p:grpSpPr>
            <a:xfrm>
              <a:off x="1957810" y="5007347"/>
              <a:ext cx="2800801" cy="678052"/>
              <a:chOff x="1957810" y="5007347"/>
              <a:chExt cx="2800801" cy="678052"/>
            </a:xfrm>
          </p:grpSpPr>
          <p:sp>
            <p:nvSpPr>
              <p:cNvPr id="10" name="正方形/長方形 9">
                <a:extLst>
                  <a:ext uri="{FF2B5EF4-FFF2-40B4-BE49-F238E27FC236}">
                    <a16:creationId xmlns:a16="http://schemas.microsoft.com/office/drawing/2014/main" id="{4252D645-E1F1-4E5B-B42F-9A6BB686674D}"/>
                  </a:ext>
                </a:extLst>
              </p:cNvPr>
              <p:cNvSpPr/>
              <p:nvPr/>
            </p:nvSpPr>
            <p:spPr bwMode="auto">
              <a:xfrm>
                <a:off x="1962538" y="5007347"/>
                <a:ext cx="2796073" cy="180473"/>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1" name="正方形/長方形 10">
                <a:extLst>
                  <a:ext uri="{FF2B5EF4-FFF2-40B4-BE49-F238E27FC236}">
                    <a16:creationId xmlns:a16="http://schemas.microsoft.com/office/drawing/2014/main" id="{46C8F849-5B0E-4189-A771-D9537E68CAF8}"/>
                  </a:ext>
                </a:extLst>
              </p:cNvPr>
              <p:cNvSpPr/>
              <p:nvPr/>
            </p:nvSpPr>
            <p:spPr bwMode="auto">
              <a:xfrm>
                <a:off x="1957810" y="5504926"/>
                <a:ext cx="2796073" cy="180473"/>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grpSp>
      <p:sp>
        <p:nvSpPr>
          <p:cNvPr id="13" name="正方形/長方形 12">
            <a:extLst>
              <a:ext uri="{FF2B5EF4-FFF2-40B4-BE49-F238E27FC236}">
                <a16:creationId xmlns:a16="http://schemas.microsoft.com/office/drawing/2014/main" id="{F681DF26-7771-4D46-B86F-C81E5816BBAD}"/>
              </a:ext>
            </a:extLst>
          </p:cNvPr>
          <p:cNvSpPr/>
          <p:nvPr/>
        </p:nvSpPr>
        <p:spPr bwMode="auto">
          <a:xfrm>
            <a:off x="6962129" y="6030791"/>
            <a:ext cx="2116558" cy="220719"/>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4" name="正方形/長方形 13">
            <a:extLst>
              <a:ext uri="{FF2B5EF4-FFF2-40B4-BE49-F238E27FC236}">
                <a16:creationId xmlns:a16="http://schemas.microsoft.com/office/drawing/2014/main" id="{A11EDBBF-91B0-46D6-BE58-946C5514D9EB}"/>
              </a:ext>
            </a:extLst>
          </p:cNvPr>
          <p:cNvSpPr/>
          <p:nvPr/>
        </p:nvSpPr>
        <p:spPr bwMode="auto">
          <a:xfrm>
            <a:off x="6980792" y="6411788"/>
            <a:ext cx="2116558" cy="220719"/>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1741392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435145" y="355602"/>
            <a:ext cx="11149013" cy="761747"/>
          </a:xfrm>
        </p:spPr>
        <p:txBody>
          <a:bodyPr/>
          <a:lstStyle/>
          <a:p>
            <a:r>
              <a:rPr lang="ja-JP" altLang="en-US" sz="4400">
                <a:solidFill>
                  <a:srgbClr val="3333FF"/>
                </a:solidFill>
              </a:rPr>
              <a:t>目次</a:t>
            </a:r>
            <a:endParaRPr lang="en-US" sz="4400">
              <a:solidFill>
                <a:srgbClr val="3333FF"/>
              </a:solidFill>
            </a:endParaRPr>
          </a:p>
        </p:txBody>
      </p:sp>
      <p:sp>
        <p:nvSpPr>
          <p:cNvPr id="20" name="Rectangle 19"/>
          <p:cNvSpPr/>
          <p:nvPr/>
        </p:nvSpPr>
        <p:spPr>
          <a:xfrm>
            <a:off x="445976" y="1021831"/>
            <a:ext cx="11348305" cy="2741989"/>
          </a:xfrm>
          <a:prstGeom prst="rect">
            <a:avLst/>
          </a:prstGeom>
          <a:noFill/>
          <a:ln w="12700" cap="rnd" cmpd="sng" algn="ctr">
            <a:noFill/>
            <a:prstDash val="sysDash"/>
            <a:headEnd type="oval"/>
          </a:ln>
          <a:effectLst>
            <a:outerShdw blurRad="63500" sx="102000" sy="102000" algn="ctr" rotWithShape="0">
              <a:prstClr val="black">
                <a:alpha val="40000"/>
              </a:prstClr>
            </a:outerShdw>
          </a:effectLst>
        </p:spPr>
        <p:txBody>
          <a:bodyPr lIns="0" tIns="38132" rIns="76265" bIns="38132" rtlCol="0" anchor="ctr"/>
          <a:lstStyle/>
          <a:p>
            <a:pPr marL="342900" indent="-342900" defTabSz="1219818" fontAlgn="base">
              <a:spcBef>
                <a:spcPct val="0"/>
              </a:spcBef>
              <a:spcAft>
                <a:spcPct val="0"/>
              </a:spcAft>
              <a:buFont typeface="Arial" panose="020B0604020202020204" pitchFamily="34" charset="0"/>
              <a:buChar char="•"/>
              <a:defRPr/>
            </a:pPr>
            <a:r>
              <a:rPr lang="en-GB" altLang="ja-JP" sz="28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 </a:t>
            </a:r>
            <a:r>
              <a:rPr lang="en-US" altLang="ja-JP" sz="28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Office 365 </a:t>
            </a:r>
            <a:r>
              <a:rPr lang="ja-JP" altLang="en-US" sz="28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を使ったペーパーレス申請システムの概要</a:t>
            </a:r>
          </a:p>
          <a:p>
            <a:pPr marL="342900" indent="-342900" defTabSz="1219818" fontAlgn="base">
              <a:spcBef>
                <a:spcPct val="0"/>
              </a:spcBef>
              <a:spcAft>
                <a:spcPct val="0"/>
              </a:spcAft>
              <a:buFont typeface="Arial" panose="020B0604020202020204" pitchFamily="34" charset="0"/>
              <a:buChar char="•"/>
              <a:defRPr/>
            </a:pPr>
            <a:r>
              <a:rPr lang="en-GB" altLang="ja-JP" sz="28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 </a:t>
            </a:r>
            <a:r>
              <a:rPr lang="ja-JP" altLang="en-US" sz="28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使い方</a:t>
            </a:r>
            <a:endParaRPr lang="en-GB" altLang="ja-JP" sz="28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marL="342900" indent="-342900" defTabSz="1219818" fontAlgn="base">
              <a:spcBef>
                <a:spcPct val="0"/>
              </a:spcBef>
              <a:spcAft>
                <a:spcPct val="0"/>
              </a:spcAft>
              <a:buFont typeface="Arial" panose="020B0604020202020204" pitchFamily="34" charset="0"/>
              <a:buChar char="•"/>
              <a:defRPr/>
            </a:pPr>
            <a:r>
              <a:rPr lang="en-GB" altLang="ja-JP" sz="28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 </a:t>
            </a:r>
            <a:r>
              <a:rPr lang="ja-JP" altLang="en-US" sz="28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テンプレート適用方法（およびテンプレートファイル）</a:t>
            </a:r>
            <a:endParaRPr lang="en-GB" altLang="ja-JP" sz="28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marL="342900" indent="-342900" defTabSz="1219818" fontAlgn="base">
              <a:spcBef>
                <a:spcPct val="0"/>
              </a:spcBef>
              <a:spcAft>
                <a:spcPct val="0"/>
              </a:spcAft>
              <a:buFont typeface="Arial" panose="020B0604020202020204" pitchFamily="34" charset="0"/>
              <a:buChar char="•"/>
              <a:defRPr/>
            </a:pPr>
            <a:r>
              <a:rPr lang="ja-JP" altLang="en-US" sz="28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 技術解説・補足</a:t>
            </a:r>
            <a:endParaRPr lang="en-GB" altLang="ja-JP" sz="28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p:txBody>
      </p:sp>
    </p:spTree>
    <p:extLst>
      <p:ext uri="{BB962C8B-B14F-4D97-AF65-F5344CB8AC3E}">
        <p14:creationId xmlns:p14="http://schemas.microsoft.com/office/powerpoint/2010/main" val="3766332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2A395488-5DF6-452C-846B-462F10BF069C}"/>
              </a:ext>
            </a:extLst>
          </p:cNvPr>
          <p:cNvSpPr>
            <a:spLocks noGrp="1"/>
          </p:cNvSpPr>
          <p:nvPr>
            <p:ph type="title"/>
          </p:nvPr>
        </p:nvSpPr>
        <p:spPr>
          <a:xfrm>
            <a:off x="519249" y="228603"/>
            <a:ext cx="11730260" cy="747897"/>
          </a:xfrm>
        </p:spPr>
        <p:txBody>
          <a:bodyPr/>
          <a:lstStyle/>
          <a:p>
            <a:r>
              <a:rPr lang="en-GB" altLang="ja-JP">
                <a:solidFill>
                  <a:schemeClr val="bg2">
                    <a:lumMod val="75000"/>
                  </a:schemeClr>
                </a:solidFill>
                <a:latin typeface="+mj-ea"/>
              </a:rPr>
              <a:t>4.</a:t>
            </a:r>
            <a:r>
              <a:rPr lang="en-GB" altLang="ja-JP" sz="3600">
                <a:solidFill>
                  <a:schemeClr val="bg2">
                    <a:lumMod val="75000"/>
                  </a:schemeClr>
                </a:solidFill>
                <a:latin typeface="+mj-ea"/>
              </a:rPr>
              <a:t> </a:t>
            </a:r>
            <a:r>
              <a:rPr lang="ja-JP" altLang="en-US">
                <a:solidFill>
                  <a:schemeClr val="bg2">
                    <a:lumMod val="75000"/>
                  </a:schemeClr>
                </a:solidFill>
                <a:latin typeface="+mj-ea"/>
              </a:rPr>
              <a:t>申請フローの詳細設定 </a:t>
            </a:r>
            <a:r>
              <a:rPr lang="en-US" altLang="ja-JP">
                <a:solidFill>
                  <a:schemeClr val="bg2">
                    <a:lumMod val="75000"/>
                  </a:schemeClr>
                </a:solidFill>
                <a:latin typeface="+mj-ea"/>
              </a:rPr>
              <a:t> - </a:t>
            </a:r>
            <a:r>
              <a:rPr lang="ja-JP" altLang="en-US">
                <a:solidFill>
                  <a:schemeClr val="bg2">
                    <a:lumMod val="75000"/>
                  </a:schemeClr>
                </a:solidFill>
                <a:latin typeface="+mj-ea"/>
              </a:rPr>
              <a:t>補足</a:t>
            </a:r>
            <a:endParaRPr lang="en-GB" sz="4000">
              <a:solidFill>
                <a:schemeClr val="bg2">
                  <a:lumMod val="75000"/>
                </a:schemeClr>
              </a:solidFill>
              <a:latin typeface="+mj-ea"/>
              <a:ea typeface="+mj-ea"/>
            </a:endParaRPr>
          </a:p>
        </p:txBody>
      </p:sp>
      <p:sp>
        <p:nvSpPr>
          <p:cNvPr id="8" name="正方形/長方形 7">
            <a:extLst>
              <a:ext uri="{FF2B5EF4-FFF2-40B4-BE49-F238E27FC236}">
                <a16:creationId xmlns:a16="http://schemas.microsoft.com/office/drawing/2014/main" id="{4AF2AC56-3246-483A-94F7-F361CD15BBF5}"/>
              </a:ext>
            </a:extLst>
          </p:cNvPr>
          <p:cNvSpPr/>
          <p:nvPr/>
        </p:nvSpPr>
        <p:spPr>
          <a:xfrm>
            <a:off x="651250" y="769419"/>
            <a:ext cx="11021501" cy="1200329"/>
          </a:xfrm>
          <a:prstGeom prst="rect">
            <a:avLst/>
          </a:prstGeom>
        </p:spPr>
        <p:txBody>
          <a:bodyPr wrap="square">
            <a:spAutoFit/>
          </a:bodyPr>
          <a:lstStyle/>
          <a:p>
            <a:r>
              <a:rPr lang="ja-JP" altLang="en-US" sz="2400">
                <a:solidFill>
                  <a:srgbClr val="000000"/>
                </a:solidFill>
                <a:latin typeface="Yu Gothic UI" panose="020B0500000000000000" pitchFamily="50" charset="-128"/>
                <a:ea typeface="Yu Gothic UI" panose="020B0500000000000000" pitchFamily="50" charset="-128"/>
              </a:rPr>
              <a:t>ワークフローが動いてない！というときは</a:t>
            </a:r>
            <a:r>
              <a:rPr lang="en-US" altLang="ja-JP" sz="2400">
                <a:solidFill>
                  <a:srgbClr val="000000"/>
                </a:solidFill>
                <a:latin typeface="Yu Gothic UI" panose="020B0500000000000000" pitchFamily="50" charset="-128"/>
                <a:ea typeface="Yu Gothic UI" panose="020B0500000000000000" pitchFamily="50" charset="-128"/>
              </a:rPr>
              <a:t>…</a:t>
            </a:r>
          </a:p>
          <a:p>
            <a:pPr marL="342900" indent="-342900">
              <a:buFont typeface="Arial" panose="020B0604020202020204" pitchFamily="34" charset="0"/>
              <a:buChar char="•"/>
            </a:pPr>
            <a:r>
              <a:rPr lang="ja-JP" altLang="en-US" sz="2400">
                <a:solidFill>
                  <a:srgbClr val="000000"/>
                </a:solidFill>
                <a:latin typeface="Yu Gothic UI" panose="020B0500000000000000" pitchFamily="50" charset="-128"/>
                <a:ea typeface="Yu Gothic UI" panose="020B0500000000000000" pitchFamily="50" charset="-128"/>
              </a:rPr>
              <a:t>ワークフローがオンになっている確認する</a:t>
            </a:r>
            <a:endParaRPr lang="en-US" altLang="ja-JP" sz="2400">
              <a:solidFill>
                <a:srgbClr val="000000"/>
              </a:solidFill>
              <a:latin typeface="Yu Gothic UI" panose="020B0500000000000000" pitchFamily="50" charset="-128"/>
              <a:ea typeface="Yu Gothic UI" panose="020B0500000000000000" pitchFamily="50" charset="-128"/>
            </a:endParaRPr>
          </a:p>
          <a:p>
            <a:pPr marL="342900" indent="-342900">
              <a:buFont typeface="Arial" panose="020B0604020202020204" pitchFamily="34" charset="0"/>
              <a:buChar char="•"/>
            </a:pPr>
            <a:r>
              <a:rPr lang="ja-JP" altLang="en-US" sz="2400">
                <a:solidFill>
                  <a:srgbClr val="000000"/>
                </a:solidFill>
                <a:latin typeface="Yu Gothic UI" panose="020B0500000000000000" pitchFamily="50" charset="-128"/>
                <a:ea typeface="Yu Gothic UI" panose="020B0500000000000000" pitchFamily="50" charset="-128"/>
              </a:rPr>
              <a:t>初回動作時、若干反応が遅いことがあるので待ってみる</a:t>
            </a:r>
            <a:endParaRPr lang="en-US" altLang="ja-JP" sz="2400">
              <a:solidFill>
                <a:srgbClr val="000000"/>
              </a:solidFill>
              <a:latin typeface="Yu Gothic UI" panose="020B0500000000000000" pitchFamily="50" charset="-128"/>
              <a:ea typeface="Yu Gothic UI" panose="020B0500000000000000" pitchFamily="50" charset="-128"/>
            </a:endParaRPr>
          </a:p>
        </p:txBody>
      </p:sp>
      <p:grpSp>
        <p:nvGrpSpPr>
          <p:cNvPr id="13" name="グループ化 12">
            <a:extLst>
              <a:ext uri="{FF2B5EF4-FFF2-40B4-BE49-F238E27FC236}">
                <a16:creationId xmlns:a16="http://schemas.microsoft.com/office/drawing/2014/main" id="{C8C069AE-869D-400B-BAD4-9EA33059B97C}"/>
              </a:ext>
            </a:extLst>
          </p:cNvPr>
          <p:cNvGrpSpPr/>
          <p:nvPr/>
        </p:nvGrpSpPr>
        <p:grpSpPr>
          <a:xfrm>
            <a:off x="390386" y="2074830"/>
            <a:ext cx="11365581" cy="3123703"/>
            <a:chOff x="390386" y="2074830"/>
            <a:chExt cx="9854281" cy="2708339"/>
          </a:xfrm>
        </p:grpSpPr>
        <p:pic>
          <p:nvPicPr>
            <p:cNvPr id="4" name="図 3">
              <a:extLst>
                <a:ext uri="{FF2B5EF4-FFF2-40B4-BE49-F238E27FC236}">
                  <a16:creationId xmlns:a16="http://schemas.microsoft.com/office/drawing/2014/main" id="{4B5D2746-AF2B-477D-B8E9-45B135112C0C}"/>
                </a:ext>
              </a:extLst>
            </p:cNvPr>
            <p:cNvPicPr>
              <a:picLocks noChangeAspect="1"/>
            </p:cNvPicPr>
            <p:nvPr/>
          </p:nvPicPr>
          <p:blipFill rotWithShape="1">
            <a:blip r:embed="rId2"/>
            <a:srcRect r="13644"/>
            <a:stretch/>
          </p:blipFill>
          <p:spPr>
            <a:xfrm>
              <a:off x="390386" y="2074830"/>
              <a:ext cx="9854281" cy="2708339"/>
            </a:xfrm>
            <a:prstGeom prst="rect">
              <a:avLst/>
            </a:prstGeom>
            <a:ln>
              <a:solidFill>
                <a:schemeClr val="tx1"/>
              </a:solidFill>
            </a:ln>
          </p:spPr>
        </p:pic>
        <p:sp>
          <p:nvSpPr>
            <p:cNvPr id="10" name="正方形/長方形 9">
              <a:extLst>
                <a:ext uri="{FF2B5EF4-FFF2-40B4-BE49-F238E27FC236}">
                  <a16:creationId xmlns:a16="http://schemas.microsoft.com/office/drawing/2014/main" id="{B39F352C-41EA-454D-AC2C-5689EEA89703}"/>
                </a:ext>
              </a:extLst>
            </p:cNvPr>
            <p:cNvSpPr/>
            <p:nvPr/>
          </p:nvSpPr>
          <p:spPr bwMode="auto">
            <a:xfrm>
              <a:off x="6189133" y="2074830"/>
              <a:ext cx="612080" cy="270437"/>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2" name="正方形/長方形 11">
              <a:extLst>
                <a:ext uri="{FF2B5EF4-FFF2-40B4-BE49-F238E27FC236}">
                  <a16:creationId xmlns:a16="http://schemas.microsoft.com/office/drawing/2014/main" id="{8931481B-2891-464C-B5C4-17610C13C6CF}"/>
                </a:ext>
              </a:extLst>
            </p:cNvPr>
            <p:cNvSpPr/>
            <p:nvPr/>
          </p:nvSpPr>
          <p:spPr bwMode="auto">
            <a:xfrm>
              <a:off x="5587999" y="3173160"/>
              <a:ext cx="612080" cy="35744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Tree>
    <p:extLst>
      <p:ext uri="{BB962C8B-B14F-4D97-AF65-F5344CB8AC3E}">
        <p14:creationId xmlns:p14="http://schemas.microsoft.com/office/powerpoint/2010/main" val="422166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9" name="グループ化 68">
            <a:extLst>
              <a:ext uri="{FF2B5EF4-FFF2-40B4-BE49-F238E27FC236}">
                <a16:creationId xmlns:a16="http://schemas.microsoft.com/office/drawing/2014/main" id="{B6068A6A-E2A5-40AF-9C74-8DF90FA2E5BF}"/>
              </a:ext>
            </a:extLst>
          </p:cNvPr>
          <p:cNvGrpSpPr/>
          <p:nvPr/>
        </p:nvGrpSpPr>
        <p:grpSpPr>
          <a:xfrm>
            <a:off x="5204305" y="4522383"/>
            <a:ext cx="2809854" cy="1670243"/>
            <a:chOff x="5204305" y="4522383"/>
            <a:chExt cx="2809854" cy="1670243"/>
          </a:xfrm>
        </p:grpSpPr>
        <p:pic>
          <p:nvPicPr>
            <p:cNvPr id="35" name="図 34">
              <a:extLst>
                <a:ext uri="{FF2B5EF4-FFF2-40B4-BE49-F238E27FC236}">
                  <a16:creationId xmlns:a16="http://schemas.microsoft.com/office/drawing/2014/main" id="{83F11BF8-DB03-41D1-9915-28DDBE1C397B}"/>
                </a:ext>
              </a:extLst>
            </p:cNvPr>
            <p:cNvPicPr>
              <a:picLocks noChangeAspect="1"/>
            </p:cNvPicPr>
            <p:nvPr/>
          </p:nvPicPr>
          <p:blipFill>
            <a:blip r:embed="rId2"/>
            <a:stretch>
              <a:fillRect/>
            </a:stretch>
          </p:blipFill>
          <p:spPr>
            <a:xfrm>
              <a:off x="5204305" y="4522383"/>
              <a:ext cx="2809854" cy="1670243"/>
            </a:xfrm>
            <a:prstGeom prst="rect">
              <a:avLst/>
            </a:prstGeom>
            <a:ln>
              <a:solidFill>
                <a:schemeClr val="tx1"/>
              </a:solidFill>
            </a:ln>
          </p:spPr>
        </p:pic>
        <p:sp>
          <p:nvSpPr>
            <p:cNvPr id="66" name="正方形/長方形 65">
              <a:extLst>
                <a:ext uri="{FF2B5EF4-FFF2-40B4-BE49-F238E27FC236}">
                  <a16:creationId xmlns:a16="http://schemas.microsoft.com/office/drawing/2014/main" id="{E00BFA03-874F-408A-9135-F3F82A607B67}"/>
                </a:ext>
              </a:extLst>
            </p:cNvPr>
            <p:cNvSpPr/>
            <p:nvPr/>
          </p:nvSpPr>
          <p:spPr bwMode="auto">
            <a:xfrm>
              <a:off x="6648450" y="4872038"/>
              <a:ext cx="476065" cy="754321"/>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ja-JP" altLang="en-US" sz="1400">
                <a:solidFill>
                  <a:schemeClr val="tx1"/>
                </a:solidFill>
                <a:latin typeface="メイリオ" pitchFamily="50" charset="-128"/>
                <a:ea typeface="メイリオ" pitchFamily="50" charset="-128"/>
                <a:cs typeface="Segoe UI" pitchFamily="34" charset="0"/>
              </a:endParaRPr>
            </a:p>
          </p:txBody>
        </p:sp>
        <p:sp>
          <p:nvSpPr>
            <p:cNvPr id="68" name="正方形/長方形 67">
              <a:extLst>
                <a:ext uri="{FF2B5EF4-FFF2-40B4-BE49-F238E27FC236}">
                  <a16:creationId xmlns:a16="http://schemas.microsoft.com/office/drawing/2014/main" id="{E4D42719-CB57-4B57-8A36-B816D82B6AD6}"/>
                </a:ext>
              </a:extLst>
            </p:cNvPr>
            <p:cNvSpPr/>
            <p:nvPr/>
          </p:nvSpPr>
          <p:spPr bwMode="auto">
            <a:xfrm>
              <a:off x="7197178" y="5180682"/>
              <a:ext cx="780696" cy="533966"/>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ja-JP" altLang="en-US" sz="1400">
                <a:solidFill>
                  <a:schemeClr val="tx1"/>
                </a:solidFill>
                <a:latin typeface="メイリオ" pitchFamily="50" charset="-128"/>
                <a:ea typeface="メイリオ" pitchFamily="50" charset="-128"/>
                <a:cs typeface="Segoe UI" pitchFamily="34" charset="0"/>
              </a:endParaRPr>
            </a:p>
          </p:txBody>
        </p:sp>
      </p:grpSp>
      <p:pic>
        <p:nvPicPr>
          <p:cNvPr id="9" name="図 8">
            <a:extLst>
              <a:ext uri="{FF2B5EF4-FFF2-40B4-BE49-F238E27FC236}">
                <a16:creationId xmlns:a16="http://schemas.microsoft.com/office/drawing/2014/main" id="{32990D23-DD83-4BB0-8257-47D0975BAF1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42749" y="780913"/>
            <a:ext cx="3697809" cy="2889319"/>
          </a:xfrm>
          <a:prstGeom prst="rect">
            <a:avLst/>
          </a:prstGeom>
          <a:ln>
            <a:solidFill>
              <a:schemeClr val="tx1"/>
            </a:solidFill>
          </a:ln>
        </p:spPr>
      </p:pic>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US" altLang="ja-JP" sz="3200">
                <a:solidFill>
                  <a:schemeClr val="bg2">
                    <a:lumMod val="75000"/>
                  </a:schemeClr>
                </a:solidFill>
                <a:latin typeface="+mj-ea"/>
                <a:ea typeface="+mj-ea"/>
              </a:rPr>
              <a:t> Teams</a:t>
            </a:r>
            <a:r>
              <a:rPr lang="ja-JP" altLang="en-US" sz="3200">
                <a:solidFill>
                  <a:schemeClr val="bg2">
                    <a:lumMod val="75000"/>
                  </a:schemeClr>
                </a:solidFill>
                <a:latin typeface="+mj-ea"/>
                <a:ea typeface="+mj-ea"/>
              </a:rPr>
              <a:t> をハブにして </a:t>
            </a:r>
            <a:r>
              <a:rPr lang="en-US" altLang="ja-JP" sz="3200" err="1">
                <a:solidFill>
                  <a:schemeClr val="bg2">
                    <a:lumMod val="75000"/>
                  </a:schemeClr>
                </a:solidFill>
                <a:latin typeface="+mj-ea"/>
              </a:rPr>
              <a:t>PowerAutomate</a:t>
            </a:r>
            <a:r>
              <a:rPr lang="en-US" altLang="ja-JP" sz="3200">
                <a:solidFill>
                  <a:schemeClr val="bg2">
                    <a:lumMod val="75000"/>
                  </a:schemeClr>
                </a:solidFill>
                <a:latin typeface="+mj-ea"/>
              </a:rPr>
              <a:t>, PowerApps </a:t>
            </a:r>
            <a:r>
              <a:rPr lang="ja-JP" altLang="en-US" sz="3200">
                <a:solidFill>
                  <a:schemeClr val="bg2">
                    <a:lumMod val="75000"/>
                  </a:schemeClr>
                </a:solidFill>
                <a:latin typeface="+mj-ea"/>
              </a:rPr>
              <a:t>に素早くアクセス</a:t>
            </a:r>
            <a:r>
              <a:rPr lang="ja-JP" altLang="en-US" sz="3200">
                <a:solidFill>
                  <a:schemeClr val="bg2">
                    <a:lumMod val="75000"/>
                  </a:schemeClr>
                </a:solidFill>
                <a:latin typeface="+mj-ea"/>
                <a:ea typeface="+mj-ea"/>
              </a:rPr>
              <a:t>する</a:t>
            </a:r>
            <a:endParaRPr lang="en-GB" sz="3200">
              <a:solidFill>
                <a:schemeClr val="bg2">
                  <a:lumMod val="75000"/>
                </a:schemeClr>
              </a:solidFill>
              <a:latin typeface="+mj-ea"/>
              <a:ea typeface="+mj-ea"/>
            </a:endParaRPr>
          </a:p>
        </p:txBody>
      </p:sp>
      <p:sp>
        <p:nvSpPr>
          <p:cNvPr id="7" name="正方形/長方形 6">
            <a:extLst>
              <a:ext uri="{FF2B5EF4-FFF2-40B4-BE49-F238E27FC236}">
                <a16:creationId xmlns:a16="http://schemas.microsoft.com/office/drawing/2014/main" id="{96D6A55B-0CBC-4D94-8C5A-DC9E7C42FFD5}"/>
              </a:ext>
            </a:extLst>
          </p:cNvPr>
          <p:cNvSpPr/>
          <p:nvPr/>
        </p:nvSpPr>
        <p:spPr>
          <a:xfrm>
            <a:off x="5351714" y="2218529"/>
            <a:ext cx="5897537" cy="1015663"/>
          </a:xfrm>
          <a:prstGeom prst="rect">
            <a:avLst/>
          </a:prstGeom>
        </p:spPr>
        <p:txBody>
          <a:bodyPr wrap="square">
            <a:spAutoFit/>
          </a:bodyPr>
          <a:lstStyle/>
          <a:p>
            <a:r>
              <a:rPr lang="ja-JP" altLang="en-US" sz="2000">
                <a:latin typeface="+mj-lt"/>
                <a:ea typeface="Yu Gothic" panose="020B0400000000000000" pitchFamily="34" charset="-128"/>
              </a:rPr>
              <a:t>新しい申請が入ったときや</a:t>
            </a:r>
            <a:r>
              <a:rPr lang="en-US" altLang="ja-JP" sz="2000">
                <a:latin typeface="+mj-lt"/>
                <a:ea typeface="Yu Gothic" panose="020B0400000000000000" pitchFamily="34" charset="-128"/>
              </a:rPr>
              <a:t>, </a:t>
            </a:r>
            <a:r>
              <a:rPr lang="ja-JP" altLang="en-US" sz="2000">
                <a:latin typeface="+mj-lt"/>
                <a:ea typeface="Yu Gothic" panose="020B0400000000000000" pitchFamily="34" charset="-128"/>
              </a:rPr>
              <a:t>承認されたときに</a:t>
            </a:r>
            <a:br>
              <a:rPr lang="en-GB" altLang="ja-JP" sz="2000">
                <a:latin typeface="+mj-lt"/>
                <a:ea typeface="Yu Gothic" panose="020B0400000000000000" pitchFamily="34" charset="-128"/>
              </a:rPr>
            </a:br>
            <a:r>
              <a:rPr lang="en-US" altLang="ja-JP" sz="2000" b="1" err="1">
                <a:solidFill>
                  <a:srgbClr val="5B5DA3"/>
                </a:solidFill>
                <a:latin typeface="+mj-lt"/>
                <a:ea typeface="Yu Gothic" panose="020B0400000000000000" pitchFamily="34" charset="-128"/>
              </a:rPr>
              <a:t>PowerAutomate</a:t>
            </a:r>
            <a:r>
              <a:rPr lang="ja-JP" altLang="en-US" sz="2000" b="1">
                <a:solidFill>
                  <a:srgbClr val="5B5DA3"/>
                </a:solidFill>
                <a:latin typeface="+mj-lt"/>
                <a:ea typeface="Yu Gothic" panose="020B0400000000000000" pitchFamily="34" charset="-128"/>
              </a:rPr>
              <a:t> をつかって </a:t>
            </a:r>
            <a:r>
              <a:rPr lang="en-GB" altLang="ja-JP" sz="2000" b="1">
                <a:solidFill>
                  <a:srgbClr val="5B5DA3"/>
                </a:solidFill>
                <a:latin typeface="+mj-lt"/>
                <a:ea typeface="Yu Gothic" panose="020B0400000000000000" pitchFamily="34" charset="-128"/>
              </a:rPr>
              <a:t>Teams </a:t>
            </a:r>
            <a:r>
              <a:rPr lang="ja-JP" altLang="en-US" sz="2000" b="1">
                <a:solidFill>
                  <a:srgbClr val="5B5DA3"/>
                </a:solidFill>
                <a:latin typeface="+mj-lt"/>
                <a:ea typeface="Yu Gothic" panose="020B0400000000000000" pitchFamily="34" charset="-128"/>
              </a:rPr>
              <a:t>に</a:t>
            </a:r>
            <a:br>
              <a:rPr lang="en-US" altLang="ja-JP" sz="2000" b="1">
                <a:solidFill>
                  <a:srgbClr val="5B5DA3"/>
                </a:solidFill>
                <a:latin typeface="+mj-lt"/>
                <a:ea typeface="Yu Gothic" panose="020B0400000000000000" pitchFamily="34" charset="-128"/>
              </a:rPr>
            </a:br>
            <a:r>
              <a:rPr lang="ja-JP" altLang="en-US" sz="2000" b="1">
                <a:solidFill>
                  <a:srgbClr val="5B5DA3"/>
                </a:solidFill>
                <a:latin typeface="+mj-lt"/>
                <a:ea typeface="Yu Gothic" panose="020B0400000000000000" pitchFamily="34" charset="-128"/>
              </a:rPr>
              <a:t>投稿することでインタフェースを </a:t>
            </a:r>
            <a:r>
              <a:rPr lang="en-GB" altLang="ja-JP" sz="2000" b="1">
                <a:solidFill>
                  <a:srgbClr val="5B5DA3"/>
                </a:solidFill>
                <a:latin typeface="+mj-lt"/>
                <a:ea typeface="Yu Gothic" panose="020B0400000000000000" pitchFamily="34" charset="-128"/>
              </a:rPr>
              <a:t>Teams </a:t>
            </a:r>
            <a:r>
              <a:rPr lang="ja-JP" altLang="en-US" sz="2000" b="1">
                <a:solidFill>
                  <a:srgbClr val="5B5DA3"/>
                </a:solidFill>
                <a:latin typeface="+mj-lt"/>
                <a:ea typeface="Yu Gothic" panose="020B0400000000000000" pitchFamily="34" charset="-128"/>
              </a:rPr>
              <a:t>に集約</a:t>
            </a:r>
            <a:endParaRPr lang="en-GB" altLang="ja-JP" sz="2000">
              <a:latin typeface="+mj-lt"/>
              <a:ea typeface="Yu Gothic" panose="020B0400000000000000" pitchFamily="34" charset="-128"/>
            </a:endParaRPr>
          </a:p>
        </p:txBody>
      </p:sp>
      <p:sp>
        <p:nvSpPr>
          <p:cNvPr id="5" name="正方形/長方形 4">
            <a:extLst>
              <a:ext uri="{FF2B5EF4-FFF2-40B4-BE49-F238E27FC236}">
                <a16:creationId xmlns:a16="http://schemas.microsoft.com/office/drawing/2014/main" id="{A81E969F-3881-4712-A162-42646F717743}"/>
              </a:ext>
            </a:extLst>
          </p:cNvPr>
          <p:cNvSpPr/>
          <p:nvPr/>
        </p:nvSpPr>
        <p:spPr>
          <a:xfrm>
            <a:off x="5351714" y="934873"/>
            <a:ext cx="6096000" cy="1015663"/>
          </a:xfrm>
          <a:prstGeom prst="rect">
            <a:avLst/>
          </a:prstGeom>
        </p:spPr>
        <p:txBody>
          <a:bodyPr>
            <a:spAutoFit/>
          </a:bodyPr>
          <a:lstStyle/>
          <a:p>
            <a:r>
              <a:rPr lang="en-GB" altLang="ja-JP" sz="2000">
                <a:latin typeface="+mj-lt"/>
                <a:ea typeface="Yu Gothic" panose="020B0400000000000000" pitchFamily="34" charset="-128"/>
              </a:rPr>
              <a:t>SharePoint </a:t>
            </a:r>
            <a:r>
              <a:rPr lang="ja-JP" altLang="en-US" sz="2000">
                <a:latin typeface="+mj-lt"/>
                <a:ea typeface="Yu Gothic" panose="020B0400000000000000" pitchFamily="34" charset="-128"/>
              </a:rPr>
              <a:t>のリスト、</a:t>
            </a:r>
            <a:r>
              <a:rPr lang="en-US" altLang="ja-JP" sz="2000">
                <a:latin typeface="+mj-lt"/>
                <a:ea typeface="Yu Gothic" panose="020B0400000000000000" pitchFamily="34" charset="-128"/>
              </a:rPr>
              <a:t>Planner</a:t>
            </a:r>
            <a:r>
              <a:rPr lang="ja-JP" altLang="en-US" sz="2000">
                <a:latin typeface="+mj-lt"/>
                <a:ea typeface="Yu Gothic" panose="020B0400000000000000" pitchFamily="34" charset="-128"/>
              </a:rPr>
              <a:t> の </a:t>
            </a:r>
            <a:r>
              <a:rPr lang="en-GB" altLang="ja-JP" sz="2000">
                <a:latin typeface="+mj-lt"/>
                <a:ea typeface="Yu Gothic" panose="020B0400000000000000" pitchFamily="34" charset="-128"/>
              </a:rPr>
              <a:t>URL </a:t>
            </a:r>
            <a:r>
              <a:rPr lang="ja-JP" altLang="en-US" sz="2000">
                <a:latin typeface="+mj-lt"/>
                <a:ea typeface="Yu Gothic" panose="020B0400000000000000" pitchFamily="34" charset="-128"/>
              </a:rPr>
              <a:t>を</a:t>
            </a:r>
            <a:br>
              <a:rPr lang="en-GB" altLang="ja-JP" sz="2000">
                <a:latin typeface="+mj-lt"/>
                <a:ea typeface="Yu Gothic" panose="020B0400000000000000" pitchFamily="34" charset="-128"/>
              </a:rPr>
            </a:br>
            <a:r>
              <a:rPr lang="en-GB" altLang="ja-JP" sz="2000" b="1">
                <a:solidFill>
                  <a:srgbClr val="5B5DA3"/>
                </a:solidFill>
                <a:latin typeface="+mj-lt"/>
                <a:ea typeface="Yu Gothic" panose="020B0400000000000000" pitchFamily="34" charset="-128"/>
              </a:rPr>
              <a:t>Teams </a:t>
            </a:r>
            <a:r>
              <a:rPr lang="ja-JP" altLang="en-US" sz="2000" b="1">
                <a:solidFill>
                  <a:srgbClr val="5B5DA3"/>
                </a:solidFill>
                <a:latin typeface="+mj-lt"/>
                <a:ea typeface="Yu Gothic" panose="020B0400000000000000" pitchFamily="34" charset="-128"/>
              </a:rPr>
              <a:t>の</a:t>
            </a:r>
            <a:r>
              <a:rPr lang="en-GB" altLang="ja-JP" sz="2000" b="1">
                <a:solidFill>
                  <a:srgbClr val="5B5DA3"/>
                </a:solidFill>
                <a:latin typeface="+mj-lt"/>
                <a:ea typeface="Yu Gothic" panose="020B0400000000000000" pitchFamily="34" charset="-128"/>
              </a:rPr>
              <a:t>[+] </a:t>
            </a:r>
            <a:r>
              <a:rPr lang="ja-JP" altLang="en-US" sz="2000" b="1">
                <a:solidFill>
                  <a:srgbClr val="5B5DA3"/>
                </a:solidFill>
                <a:latin typeface="+mj-lt"/>
                <a:ea typeface="Yu Gothic" panose="020B0400000000000000" pitchFamily="34" charset="-128"/>
              </a:rPr>
              <a:t>ボタンからタブとして追加</a:t>
            </a:r>
            <a:r>
              <a:rPr lang="ja-JP" altLang="en-US" sz="2000">
                <a:latin typeface="+mj-lt"/>
                <a:ea typeface="Yu Gothic" panose="020B0400000000000000" pitchFamily="34" charset="-128"/>
              </a:rPr>
              <a:t>すると</a:t>
            </a:r>
            <a:br>
              <a:rPr lang="en-GB" altLang="ja-JP" sz="2000">
                <a:latin typeface="+mj-lt"/>
                <a:ea typeface="Yu Gothic" panose="020B0400000000000000" pitchFamily="34" charset="-128"/>
              </a:rPr>
            </a:br>
            <a:r>
              <a:rPr lang="ja-JP" altLang="en-US" sz="2000">
                <a:latin typeface="+mj-lt"/>
                <a:ea typeface="Yu Gothic" panose="020B0400000000000000" pitchFamily="34" charset="-128"/>
              </a:rPr>
              <a:t>各ページに </a:t>
            </a:r>
            <a:r>
              <a:rPr lang="en-GB" altLang="ja-JP" sz="2000">
                <a:latin typeface="+mj-lt"/>
                <a:ea typeface="Yu Gothic" panose="020B0400000000000000" pitchFamily="34" charset="-128"/>
              </a:rPr>
              <a:t>Teams </a:t>
            </a:r>
            <a:r>
              <a:rPr lang="ja-JP" altLang="en-US" sz="2000">
                <a:latin typeface="+mj-lt"/>
                <a:ea typeface="Yu Gothic" panose="020B0400000000000000" pitchFamily="34" charset="-128"/>
              </a:rPr>
              <a:t>からアクセスできる。</a:t>
            </a:r>
            <a:endParaRPr lang="en-GB" altLang="ja-JP" sz="2000">
              <a:latin typeface="+mj-lt"/>
              <a:ea typeface="Yu Gothic" panose="020B0400000000000000" pitchFamily="34" charset="-128"/>
            </a:endParaRPr>
          </a:p>
        </p:txBody>
      </p:sp>
      <p:sp>
        <p:nvSpPr>
          <p:cNvPr id="8" name="正方形/長方形 7">
            <a:extLst>
              <a:ext uri="{FF2B5EF4-FFF2-40B4-BE49-F238E27FC236}">
                <a16:creationId xmlns:a16="http://schemas.microsoft.com/office/drawing/2014/main" id="{3D3C9082-4479-4FBA-B7D2-99C56494279D}"/>
              </a:ext>
            </a:extLst>
          </p:cNvPr>
          <p:cNvSpPr/>
          <p:nvPr/>
        </p:nvSpPr>
        <p:spPr bwMode="auto">
          <a:xfrm>
            <a:off x="2094975" y="843214"/>
            <a:ext cx="2545584" cy="212210"/>
          </a:xfrm>
          <a:prstGeom prst="rect">
            <a:avLst/>
          </a:prstGeom>
          <a:noFill/>
          <a:ln w="28575">
            <a:solidFill>
              <a:srgbClr val="5B5DA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cxnSp>
        <p:nvCxnSpPr>
          <p:cNvPr id="10" name="直線矢印コネクタ 9">
            <a:extLst>
              <a:ext uri="{FF2B5EF4-FFF2-40B4-BE49-F238E27FC236}">
                <a16:creationId xmlns:a16="http://schemas.microsoft.com/office/drawing/2014/main" id="{D8B03963-8E49-4F1D-916C-678BB20F6F34}"/>
              </a:ext>
            </a:extLst>
          </p:cNvPr>
          <p:cNvCxnSpPr>
            <a:cxnSpLocks/>
            <a:stCxn id="5" idx="1"/>
            <a:endCxn id="8" idx="3"/>
          </p:cNvCxnSpPr>
          <p:nvPr/>
        </p:nvCxnSpPr>
        <p:spPr>
          <a:xfrm flipH="1" flipV="1">
            <a:off x="4640559" y="949319"/>
            <a:ext cx="711155" cy="493386"/>
          </a:xfrm>
          <a:prstGeom prst="straightConnector1">
            <a:avLst/>
          </a:prstGeom>
          <a:ln w="57150">
            <a:solidFill>
              <a:srgbClr val="5B5DA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右中かっこ 11">
            <a:extLst>
              <a:ext uri="{FF2B5EF4-FFF2-40B4-BE49-F238E27FC236}">
                <a16:creationId xmlns:a16="http://schemas.microsoft.com/office/drawing/2014/main" id="{3CD585FE-612A-4106-8DB6-F421DB48C311}"/>
              </a:ext>
            </a:extLst>
          </p:cNvPr>
          <p:cNvSpPr/>
          <p:nvPr/>
        </p:nvSpPr>
        <p:spPr>
          <a:xfrm>
            <a:off x="3874886" y="1670036"/>
            <a:ext cx="410095" cy="1912920"/>
          </a:xfrm>
          <a:prstGeom prst="rightBrace">
            <a:avLst>
              <a:gd name="adj1" fmla="val 8333"/>
              <a:gd name="adj2" fmla="val 43686"/>
            </a:avLst>
          </a:prstGeom>
          <a:ln w="28575">
            <a:solidFill>
              <a:srgbClr val="5B5DA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 name="直線矢印コネクタ 12">
            <a:extLst>
              <a:ext uri="{FF2B5EF4-FFF2-40B4-BE49-F238E27FC236}">
                <a16:creationId xmlns:a16="http://schemas.microsoft.com/office/drawing/2014/main" id="{679B2CD1-9F8B-4E63-A322-3ED8B5ABD66C}"/>
              </a:ext>
            </a:extLst>
          </p:cNvPr>
          <p:cNvCxnSpPr>
            <a:cxnSpLocks/>
            <a:stCxn id="7" idx="1"/>
            <a:endCxn id="12" idx="1"/>
          </p:cNvCxnSpPr>
          <p:nvPr/>
        </p:nvCxnSpPr>
        <p:spPr>
          <a:xfrm flipH="1" flipV="1">
            <a:off x="4284981" y="2505714"/>
            <a:ext cx="1066733" cy="220647"/>
          </a:xfrm>
          <a:prstGeom prst="straightConnector1">
            <a:avLst/>
          </a:prstGeom>
          <a:ln w="57150">
            <a:solidFill>
              <a:srgbClr val="5B5DA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D7749ED0-3CE3-407E-B12B-1511B946DEA5}"/>
              </a:ext>
            </a:extLst>
          </p:cNvPr>
          <p:cNvSpPr/>
          <p:nvPr/>
        </p:nvSpPr>
        <p:spPr bwMode="auto">
          <a:xfrm>
            <a:off x="942749" y="3905056"/>
            <a:ext cx="10819125" cy="333050"/>
          </a:xfrm>
          <a:prstGeom prst="rect">
            <a:avLst/>
          </a:prstGeom>
          <a:solidFill>
            <a:srgbClr val="5B5DA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defTabSz="914099" fontAlgn="base">
              <a:spcBef>
                <a:spcPct val="0"/>
              </a:spcBef>
              <a:spcAft>
                <a:spcPct val="0"/>
              </a:spcAft>
            </a:pPr>
            <a:r>
              <a:rPr kumimoji="1" lang="ja-JP" altLang="en-US" sz="1400">
                <a:solidFill>
                  <a:schemeClr val="bg1"/>
                </a:solidFill>
                <a:latin typeface="+mj-lt"/>
                <a:ea typeface="メイリオ" pitchFamily="50" charset="-128"/>
                <a:cs typeface="Segoe UI" pitchFamily="34" charset="0"/>
              </a:rPr>
              <a:t>アプリを </a:t>
            </a:r>
            <a:r>
              <a:rPr kumimoji="1" lang="en-US" altLang="ja-JP" sz="1400">
                <a:solidFill>
                  <a:schemeClr val="bg1"/>
                </a:solidFill>
                <a:latin typeface="+mj-lt"/>
                <a:ea typeface="メイリオ" pitchFamily="50" charset="-128"/>
                <a:cs typeface="Segoe UI" pitchFamily="34" charset="0"/>
              </a:rPr>
              <a:t>Zip </a:t>
            </a:r>
            <a:r>
              <a:rPr kumimoji="1" lang="ja-JP" altLang="en-US" sz="1400">
                <a:solidFill>
                  <a:schemeClr val="bg1"/>
                </a:solidFill>
                <a:latin typeface="+mj-lt"/>
                <a:ea typeface="メイリオ" pitchFamily="50" charset="-128"/>
                <a:cs typeface="Segoe UI" pitchFamily="34" charset="0"/>
              </a:rPr>
              <a:t>でダウンロードして </a:t>
            </a:r>
            <a:r>
              <a:rPr kumimoji="1" lang="en-US" altLang="ja-JP" sz="1400">
                <a:solidFill>
                  <a:schemeClr val="bg1"/>
                </a:solidFill>
                <a:latin typeface="+mj-lt"/>
                <a:ea typeface="メイリオ" pitchFamily="50" charset="-128"/>
                <a:cs typeface="Segoe UI" pitchFamily="34" charset="0"/>
              </a:rPr>
              <a:t>Teams </a:t>
            </a:r>
            <a:r>
              <a:rPr kumimoji="1" lang="ja-JP" altLang="en-US" sz="1400">
                <a:solidFill>
                  <a:schemeClr val="bg1"/>
                </a:solidFill>
                <a:latin typeface="+mj-lt"/>
                <a:ea typeface="メイリオ" pitchFamily="50" charset="-128"/>
                <a:cs typeface="Segoe UI" pitchFamily="34" charset="0"/>
              </a:rPr>
              <a:t>に追加すれば アプリにいつでも手早くアクセス</a:t>
            </a:r>
            <a:endParaRPr kumimoji="1" lang="en-GB" sz="1400">
              <a:solidFill>
                <a:schemeClr val="bg1"/>
              </a:solidFill>
              <a:latin typeface="+mj-lt"/>
              <a:ea typeface="メイリオ" pitchFamily="50" charset="-128"/>
              <a:cs typeface="Segoe UI" pitchFamily="34" charset="0"/>
            </a:endParaRPr>
          </a:p>
        </p:txBody>
      </p:sp>
      <p:pic>
        <p:nvPicPr>
          <p:cNvPr id="31" name="図 30">
            <a:extLst>
              <a:ext uri="{FF2B5EF4-FFF2-40B4-BE49-F238E27FC236}">
                <a16:creationId xmlns:a16="http://schemas.microsoft.com/office/drawing/2014/main" id="{95DF2FB0-ACC9-410E-BE70-201C15A63CB7}"/>
              </a:ext>
            </a:extLst>
          </p:cNvPr>
          <p:cNvPicPr>
            <a:picLocks noChangeAspect="1"/>
          </p:cNvPicPr>
          <p:nvPr/>
        </p:nvPicPr>
        <p:blipFill rotWithShape="1">
          <a:blip r:embed="rId4"/>
          <a:srcRect l="16659" b="31175"/>
          <a:stretch/>
        </p:blipFill>
        <p:spPr>
          <a:xfrm>
            <a:off x="951262" y="4302550"/>
            <a:ext cx="3973961" cy="2350668"/>
          </a:xfrm>
          <a:prstGeom prst="rect">
            <a:avLst/>
          </a:prstGeom>
          <a:ln>
            <a:solidFill>
              <a:schemeClr val="tx1"/>
            </a:solidFill>
          </a:ln>
        </p:spPr>
      </p:pic>
      <p:pic>
        <p:nvPicPr>
          <p:cNvPr id="33" name="図 32">
            <a:extLst>
              <a:ext uri="{FF2B5EF4-FFF2-40B4-BE49-F238E27FC236}">
                <a16:creationId xmlns:a16="http://schemas.microsoft.com/office/drawing/2014/main" id="{8D82A339-8823-49EB-B070-B8D4478CC34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92278" y="4472928"/>
            <a:ext cx="3569596" cy="2104035"/>
          </a:xfrm>
          <a:prstGeom prst="rect">
            <a:avLst/>
          </a:prstGeom>
          <a:ln>
            <a:solidFill>
              <a:schemeClr val="tx1"/>
            </a:solidFill>
          </a:ln>
        </p:spPr>
      </p:pic>
      <p:sp>
        <p:nvSpPr>
          <p:cNvPr id="37" name="正方形/長方形 36">
            <a:extLst>
              <a:ext uri="{FF2B5EF4-FFF2-40B4-BE49-F238E27FC236}">
                <a16:creationId xmlns:a16="http://schemas.microsoft.com/office/drawing/2014/main" id="{27B4D364-38C3-4583-B1A9-FC406C39B569}"/>
              </a:ext>
            </a:extLst>
          </p:cNvPr>
          <p:cNvSpPr/>
          <p:nvPr/>
        </p:nvSpPr>
        <p:spPr bwMode="auto">
          <a:xfrm>
            <a:off x="5204305" y="5817022"/>
            <a:ext cx="328748" cy="27586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9" name="正方形/長方形 38">
            <a:extLst>
              <a:ext uri="{FF2B5EF4-FFF2-40B4-BE49-F238E27FC236}">
                <a16:creationId xmlns:a16="http://schemas.microsoft.com/office/drawing/2014/main" id="{74F57470-78BE-4EB3-A530-B65207EFAAF1}"/>
              </a:ext>
            </a:extLst>
          </p:cNvPr>
          <p:cNvSpPr/>
          <p:nvPr/>
        </p:nvSpPr>
        <p:spPr bwMode="auto">
          <a:xfrm>
            <a:off x="7197178" y="4927652"/>
            <a:ext cx="537899" cy="27586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41" name="正方形/長方形 40">
            <a:extLst>
              <a:ext uri="{FF2B5EF4-FFF2-40B4-BE49-F238E27FC236}">
                <a16:creationId xmlns:a16="http://schemas.microsoft.com/office/drawing/2014/main" id="{E99E59D6-F05D-494D-A890-9F7B2215E287}"/>
              </a:ext>
            </a:extLst>
          </p:cNvPr>
          <p:cNvSpPr/>
          <p:nvPr/>
        </p:nvSpPr>
        <p:spPr bwMode="auto">
          <a:xfrm>
            <a:off x="5660737" y="5357504"/>
            <a:ext cx="948495" cy="27586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cxnSp>
        <p:nvCxnSpPr>
          <p:cNvPr id="43" name="直線矢印コネクタ 42">
            <a:extLst>
              <a:ext uri="{FF2B5EF4-FFF2-40B4-BE49-F238E27FC236}">
                <a16:creationId xmlns:a16="http://schemas.microsoft.com/office/drawing/2014/main" id="{F5BCB617-B3AD-4902-A5FC-FF7060400C44}"/>
              </a:ext>
            </a:extLst>
          </p:cNvPr>
          <p:cNvCxnSpPr>
            <a:stCxn id="37" idx="3"/>
          </p:cNvCxnSpPr>
          <p:nvPr/>
        </p:nvCxnSpPr>
        <p:spPr>
          <a:xfrm flipV="1">
            <a:off x="5533053" y="5626359"/>
            <a:ext cx="158620" cy="3285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EF9145E3-2DB5-49FF-AF6E-063E0A352CD7}"/>
              </a:ext>
            </a:extLst>
          </p:cNvPr>
          <p:cNvCxnSpPr>
            <a:cxnSpLocks/>
            <a:stCxn id="41" idx="3"/>
            <a:endCxn id="39" idx="1"/>
          </p:cNvCxnSpPr>
          <p:nvPr/>
        </p:nvCxnSpPr>
        <p:spPr>
          <a:xfrm flipV="1">
            <a:off x="6609232" y="5065586"/>
            <a:ext cx="587946" cy="4298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矢印: 右 56">
            <a:extLst>
              <a:ext uri="{FF2B5EF4-FFF2-40B4-BE49-F238E27FC236}">
                <a16:creationId xmlns:a16="http://schemas.microsoft.com/office/drawing/2014/main" id="{8BAB0176-438D-43C3-8040-8A4D8546BB21}"/>
              </a:ext>
            </a:extLst>
          </p:cNvPr>
          <p:cNvSpPr/>
          <p:nvPr/>
        </p:nvSpPr>
        <p:spPr bwMode="auto">
          <a:xfrm>
            <a:off x="4711702" y="5048909"/>
            <a:ext cx="528888"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61" name="正方形/長方形 60">
            <a:extLst>
              <a:ext uri="{FF2B5EF4-FFF2-40B4-BE49-F238E27FC236}">
                <a16:creationId xmlns:a16="http://schemas.microsoft.com/office/drawing/2014/main" id="{8C946A4B-5B0E-427E-B2E7-33F2EFA1D888}"/>
              </a:ext>
            </a:extLst>
          </p:cNvPr>
          <p:cNvSpPr/>
          <p:nvPr/>
        </p:nvSpPr>
        <p:spPr bwMode="auto">
          <a:xfrm>
            <a:off x="2975798" y="4472929"/>
            <a:ext cx="562355" cy="187387"/>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63" name="吹き出し: 四角形 62">
            <a:extLst>
              <a:ext uri="{FF2B5EF4-FFF2-40B4-BE49-F238E27FC236}">
                <a16:creationId xmlns:a16="http://schemas.microsoft.com/office/drawing/2014/main" id="{0EFB9C45-CF7D-4291-B12C-C6E61B428F53}"/>
              </a:ext>
            </a:extLst>
          </p:cNvPr>
          <p:cNvSpPr/>
          <p:nvPr/>
        </p:nvSpPr>
        <p:spPr bwMode="auto">
          <a:xfrm>
            <a:off x="1948568" y="4824467"/>
            <a:ext cx="1655396" cy="1248808"/>
          </a:xfrm>
          <a:prstGeom prst="wedgeRectCallout">
            <a:avLst>
              <a:gd name="adj1" fmla="val 29363"/>
              <a:gd name="adj2" fmla="val -6567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GB" sz="1400">
                <a:solidFill>
                  <a:schemeClr val="tx1"/>
                </a:solidFill>
                <a:latin typeface="メイリオ" pitchFamily="50" charset="-128"/>
                <a:ea typeface="メイリオ" pitchFamily="50" charset="-128"/>
                <a:cs typeface="Segoe UI" pitchFamily="34" charset="0"/>
              </a:rPr>
              <a:t>PowerApps </a:t>
            </a:r>
            <a:r>
              <a:rPr kumimoji="1" lang="ja-JP" altLang="en-US" sz="1400">
                <a:solidFill>
                  <a:schemeClr val="tx1"/>
                </a:solidFill>
                <a:latin typeface="メイリオ" pitchFamily="50" charset="-128"/>
                <a:ea typeface="メイリオ" pitchFamily="50" charset="-128"/>
                <a:cs typeface="Segoe UI" pitchFamily="34" charset="0"/>
              </a:rPr>
              <a:t>の</a:t>
            </a:r>
            <a:endParaRPr kumimoji="1" lang="en-US"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共有画面から</a:t>
            </a:r>
            <a:endParaRPr kumimoji="1" lang="en-US"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a:t>
            </a:r>
            <a:r>
              <a:rPr kumimoji="1" lang="en-US" altLang="ja-JP" sz="1400">
                <a:solidFill>
                  <a:schemeClr val="tx1"/>
                </a:solidFill>
                <a:latin typeface="メイリオ" pitchFamily="50" charset="-128"/>
                <a:ea typeface="メイリオ" pitchFamily="50" charset="-128"/>
                <a:cs typeface="Segoe UI" pitchFamily="34" charset="0"/>
              </a:rPr>
              <a:t>Teams</a:t>
            </a:r>
            <a:r>
              <a:rPr kumimoji="1" lang="ja-JP" altLang="en-US" sz="1400">
                <a:solidFill>
                  <a:schemeClr val="tx1"/>
                </a:solidFill>
                <a:latin typeface="メイリオ" pitchFamily="50" charset="-128"/>
                <a:ea typeface="メイリオ" pitchFamily="50" charset="-128"/>
                <a:cs typeface="Segoe UI" pitchFamily="34" charset="0"/>
              </a:rPr>
              <a:t> に追加」</a:t>
            </a:r>
            <a:endParaRPr kumimoji="1" lang="en-US"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を選んでアプリを</a:t>
            </a:r>
            <a:r>
              <a:rPr kumimoji="1" lang="en-US" altLang="ja-JP" sz="1400">
                <a:solidFill>
                  <a:schemeClr val="tx1"/>
                </a:solidFill>
                <a:latin typeface="メイリオ" pitchFamily="50" charset="-128"/>
                <a:ea typeface="メイリオ" pitchFamily="50" charset="-128"/>
                <a:cs typeface="Segoe UI" pitchFamily="34" charset="0"/>
              </a:rPr>
              <a:t>Zip </a:t>
            </a:r>
            <a:r>
              <a:rPr kumimoji="1" lang="ja-JP" altLang="en-US" sz="1400">
                <a:solidFill>
                  <a:schemeClr val="tx1"/>
                </a:solidFill>
                <a:latin typeface="メイリオ" pitchFamily="50" charset="-128"/>
                <a:ea typeface="メイリオ" pitchFamily="50" charset="-128"/>
                <a:cs typeface="Segoe UI" pitchFamily="34" charset="0"/>
              </a:rPr>
              <a:t>でダウンロード</a:t>
            </a:r>
            <a:endParaRPr kumimoji="1" lang="en-US" altLang="ja-JP" sz="1400">
              <a:solidFill>
                <a:schemeClr val="tx1"/>
              </a:solidFill>
              <a:latin typeface="メイリオ" pitchFamily="50" charset="-128"/>
              <a:ea typeface="メイリオ" pitchFamily="50" charset="-128"/>
              <a:cs typeface="Segoe UI" pitchFamily="34" charset="0"/>
            </a:endParaRPr>
          </a:p>
        </p:txBody>
      </p:sp>
      <p:sp>
        <p:nvSpPr>
          <p:cNvPr id="65" name="矢印: 右 64">
            <a:extLst>
              <a:ext uri="{FF2B5EF4-FFF2-40B4-BE49-F238E27FC236}">
                <a16:creationId xmlns:a16="http://schemas.microsoft.com/office/drawing/2014/main" id="{5DABFD82-DB8D-4B59-A3D6-B07AC57E6438}"/>
              </a:ext>
            </a:extLst>
          </p:cNvPr>
          <p:cNvSpPr/>
          <p:nvPr/>
        </p:nvSpPr>
        <p:spPr bwMode="auto">
          <a:xfrm>
            <a:off x="7838775" y="5048909"/>
            <a:ext cx="528888" cy="533966"/>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75" name="正方形/長方形 74">
            <a:extLst>
              <a:ext uri="{FF2B5EF4-FFF2-40B4-BE49-F238E27FC236}">
                <a16:creationId xmlns:a16="http://schemas.microsoft.com/office/drawing/2014/main" id="{03EB8024-CFBA-49B8-86C2-9B52935233A5}"/>
              </a:ext>
            </a:extLst>
          </p:cNvPr>
          <p:cNvSpPr/>
          <p:nvPr/>
        </p:nvSpPr>
        <p:spPr bwMode="auto">
          <a:xfrm>
            <a:off x="8164738" y="5793272"/>
            <a:ext cx="275588" cy="27586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76" name="グループ化 75">
            <a:extLst>
              <a:ext uri="{FF2B5EF4-FFF2-40B4-BE49-F238E27FC236}">
                <a16:creationId xmlns:a16="http://schemas.microsoft.com/office/drawing/2014/main" id="{F8B42EE1-6132-440F-AC6A-80634317DF0E}"/>
              </a:ext>
            </a:extLst>
          </p:cNvPr>
          <p:cNvGrpSpPr/>
          <p:nvPr/>
        </p:nvGrpSpPr>
        <p:grpSpPr>
          <a:xfrm>
            <a:off x="8535220" y="4502981"/>
            <a:ext cx="1655396" cy="1536715"/>
            <a:chOff x="8440326" y="4599992"/>
            <a:chExt cx="1655396" cy="1536715"/>
          </a:xfrm>
        </p:grpSpPr>
        <p:sp>
          <p:nvSpPr>
            <p:cNvPr id="53" name="吹き出し: 四角形 52">
              <a:extLst>
                <a:ext uri="{FF2B5EF4-FFF2-40B4-BE49-F238E27FC236}">
                  <a16:creationId xmlns:a16="http://schemas.microsoft.com/office/drawing/2014/main" id="{C3BE1BB6-ACCC-4F15-8833-FEEF79084488}"/>
                </a:ext>
              </a:extLst>
            </p:cNvPr>
            <p:cNvSpPr/>
            <p:nvPr/>
          </p:nvSpPr>
          <p:spPr bwMode="auto">
            <a:xfrm>
              <a:off x="8440326" y="4599992"/>
              <a:ext cx="1655396" cy="1536715"/>
            </a:xfrm>
            <a:prstGeom prst="wedgeRectCallout">
              <a:avLst>
                <a:gd name="adj1" fmla="val -56382"/>
                <a:gd name="adj2" fmla="val 3479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55" name="正方形/長方形 54">
              <a:extLst>
                <a:ext uri="{FF2B5EF4-FFF2-40B4-BE49-F238E27FC236}">
                  <a16:creationId xmlns:a16="http://schemas.microsoft.com/office/drawing/2014/main" id="{C6A06140-139C-4B69-BC17-70CDA70F9D47}"/>
                </a:ext>
              </a:extLst>
            </p:cNvPr>
            <p:cNvSpPr/>
            <p:nvPr/>
          </p:nvSpPr>
          <p:spPr>
            <a:xfrm>
              <a:off x="8440326" y="4633120"/>
              <a:ext cx="1655395" cy="523220"/>
            </a:xfrm>
            <a:prstGeom prst="rect">
              <a:avLst/>
            </a:prstGeom>
          </p:spPr>
          <p:txBody>
            <a:bodyPr wrap="square">
              <a:spAutoFit/>
            </a:bodyPr>
            <a:lstStyle/>
            <a:p>
              <a:r>
                <a:rPr lang="ja-JP" altLang="en-US" sz="1400">
                  <a:latin typeface="+mj-lt"/>
                  <a:ea typeface="Yu Gothic" panose="020B0400000000000000" pitchFamily="34" charset="-128"/>
                </a:rPr>
                <a:t>アプリが </a:t>
              </a:r>
              <a:r>
                <a:rPr lang="en-US" altLang="ja-JP" sz="1400">
                  <a:latin typeface="+mj-lt"/>
                  <a:ea typeface="Yu Gothic" panose="020B0400000000000000" pitchFamily="34" charset="-128"/>
                </a:rPr>
                <a:t>Teams</a:t>
              </a:r>
              <a:r>
                <a:rPr lang="ja-JP" altLang="en-US" sz="1400">
                  <a:latin typeface="+mj-lt"/>
                  <a:ea typeface="Yu Gothic" panose="020B0400000000000000" pitchFamily="34" charset="-128"/>
                </a:rPr>
                <a:t>のメニューに表示</a:t>
              </a:r>
              <a:endParaRPr lang="en-GB" altLang="ja-JP" sz="1400">
                <a:latin typeface="+mj-lt"/>
                <a:ea typeface="Yu Gothic" panose="020B0400000000000000" pitchFamily="34" charset="-128"/>
              </a:endParaRPr>
            </a:p>
          </p:txBody>
        </p:sp>
        <p:pic>
          <p:nvPicPr>
            <p:cNvPr id="73" name="図 72">
              <a:extLst>
                <a:ext uri="{FF2B5EF4-FFF2-40B4-BE49-F238E27FC236}">
                  <a16:creationId xmlns:a16="http://schemas.microsoft.com/office/drawing/2014/main" id="{A06CAD6C-7873-450A-B517-C2C485346E62}"/>
                </a:ext>
              </a:extLst>
            </p:cNvPr>
            <p:cNvPicPr>
              <a:picLocks noChangeAspect="1"/>
            </p:cNvPicPr>
            <p:nvPr/>
          </p:nvPicPr>
          <p:blipFill>
            <a:blip r:embed="rId6"/>
            <a:stretch>
              <a:fillRect/>
            </a:stretch>
          </p:blipFill>
          <p:spPr>
            <a:xfrm>
              <a:off x="8781884" y="5119636"/>
              <a:ext cx="917395" cy="926478"/>
            </a:xfrm>
            <a:prstGeom prst="rect">
              <a:avLst/>
            </a:prstGeom>
          </p:spPr>
        </p:pic>
      </p:grpSp>
    </p:spTree>
    <p:extLst>
      <p:ext uri="{BB962C8B-B14F-4D97-AF65-F5344CB8AC3E}">
        <p14:creationId xmlns:p14="http://schemas.microsoft.com/office/powerpoint/2010/main" val="589615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r>
              <a:rPr lang="ja-JP" altLang="en-US"/>
              <a:t>技術解説・補足</a:t>
            </a:r>
            <a:endParaRPr lang="en-GB" altLang="ja-JP"/>
          </a:p>
        </p:txBody>
      </p:sp>
    </p:spTree>
    <p:extLst>
      <p:ext uri="{BB962C8B-B14F-4D97-AF65-F5344CB8AC3E}">
        <p14:creationId xmlns:p14="http://schemas.microsoft.com/office/powerpoint/2010/main" val="301978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19249" y="363386"/>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ja-JP" sz="4400" err="1"/>
              <a:t>PowerAutomate</a:t>
            </a:r>
            <a:r>
              <a:rPr kumimoji="1" lang="ja-JP" altLang="en-US" sz="4400"/>
              <a:t> とは</a:t>
            </a:r>
          </a:p>
        </p:txBody>
      </p:sp>
      <p:sp>
        <p:nvSpPr>
          <p:cNvPr id="33" name="テキスト ボックス 32">
            <a:extLst>
              <a:ext uri="{FF2B5EF4-FFF2-40B4-BE49-F238E27FC236}">
                <a16:creationId xmlns:a16="http://schemas.microsoft.com/office/drawing/2014/main" id="{FCFD13B1-FA16-4BE1-886F-AB10C2EA2284}"/>
              </a:ext>
            </a:extLst>
          </p:cNvPr>
          <p:cNvSpPr txBox="1"/>
          <p:nvPr/>
        </p:nvSpPr>
        <p:spPr>
          <a:xfrm>
            <a:off x="434160" y="1622906"/>
            <a:ext cx="5299319" cy="4511283"/>
          </a:xfrm>
          <a:prstGeom prst="rect">
            <a:avLst/>
          </a:prstGeom>
          <a:noFill/>
        </p:spPr>
        <p:txBody>
          <a:bodyPr wrap="square" lIns="179259" tIns="143407" rIns="179259" bIns="143407" rtlCol="0">
            <a:spAutoFit/>
          </a:bodyPr>
          <a:lstStyle/>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2353" b="0" i="0" u="none" strike="noStrike" kern="1200" cap="none" spc="0" normalizeH="0" baseline="0" noProof="0">
                <a:ln>
                  <a:noFill/>
                </a:ln>
                <a:effectLst/>
                <a:uLnTx/>
                <a:uFillTx/>
                <a:latin typeface="+mn-ea"/>
                <a:cs typeface="+mn-cs"/>
              </a:rPr>
              <a:t>Office</a:t>
            </a:r>
            <a:r>
              <a:rPr kumimoji="1" lang="ja-JP" altLang="en-US" sz="2353" b="0" i="0" u="none" strike="noStrike" kern="1200" cap="none" spc="0" normalizeH="0" baseline="0" noProof="0">
                <a:ln>
                  <a:noFill/>
                </a:ln>
                <a:effectLst/>
                <a:uLnTx/>
                <a:uFillTx/>
                <a:latin typeface="+mn-ea"/>
                <a:cs typeface="+mn-cs"/>
              </a:rPr>
              <a:t> </a:t>
            </a:r>
            <a:r>
              <a:rPr kumimoji="1" lang="en-US" altLang="ja-JP" sz="2353" b="0" i="0" u="none" strike="noStrike" kern="1200" cap="none" spc="0" normalizeH="0" baseline="0" noProof="0">
                <a:ln>
                  <a:noFill/>
                </a:ln>
                <a:effectLst/>
                <a:uLnTx/>
                <a:uFillTx/>
                <a:latin typeface="+mn-ea"/>
                <a:cs typeface="+mn-cs"/>
              </a:rPr>
              <a:t>365</a:t>
            </a:r>
            <a:r>
              <a:rPr kumimoji="1" lang="ja-JP" altLang="en-US" sz="2353" b="0" i="0" u="none" strike="noStrike" kern="1200" cap="none" spc="0" normalizeH="0" baseline="0" noProof="0">
                <a:ln>
                  <a:noFill/>
                </a:ln>
                <a:effectLst/>
                <a:uLnTx/>
                <a:uFillTx/>
                <a:latin typeface="+mn-ea"/>
                <a:cs typeface="+mn-cs"/>
              </a:rPr>
              <a:t> や </a:t>
            </a:r>
            <a:r>
              <a:rPr kumimoji="1" lang="en-GB" altLang="ja-JP" sz="2353" b="0" i="0" u="none" strike="noStrike" kern="1200" cap="none" spc="0" normalizeH="0" baseline="0" noProof="0">
                <a:ln>
                  <a:noFill/>
                </a:ln>
                <a:effectLst/>
                <a:uLnTx/>
                <a:uFillTx/>
                <a:latin typeface="+mn-ea"/>
                <a:cs typeface="+mn-cs"/>
              </a:rPr>
              <a:t>3rd party </a:t>
            </a:r>
            <a:r>
              <a:rPr kumimoji="1" lang="ja-JP" altLang="en-US" sz="2353" b="0" i="0" u="none" strike="noStrike" kern="1200" cap="none" spc="0" normalizeH="0" baseline="0" noProof="0">
                <a:ln>
                  <a:noFill/>
                </a:ln>
                <a:effectLst/>
                <a:uLnTx/>
                <a:uFillTx/>
                <a:latin typeface="+mn-ea"/>
                <a:cs typeface="+mn-cs"/>
              </a:rPr>
              <a:t>アプリ</a:t>
            </a:r>
            <a:r>
              <a:rPr kumimoji="1" lang="ja-JP" altLang="en-US" sz="2353">
                <a:latin typeface="+mn-ea"/>
              </a:rPr>
              <a:t>の処理自動化サービス</a:t>
            </a:r>
            <a:endParaRPr kumimoji="1" lang="en-US" altLang="ja-JP" sz="2353">
              <a:latin typeface="+mn-ea"/>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b="0" i="0" u="none" strike="noStrike" kern="1200" cap="none" spc="0" normalizeH="0" baseline="0" noProof="0">
                <a:ln>
                  <a:noFill/>
                </a:ln>
                <a:effectLst/>
                <a:uLnTx/>
                <a:uFillTx/>
                <a:latin typeface="+mn-ea"/>
                <a:cs typeface="+mn-cs"/>
              </a:rPr>
              <a:t>「</a:t>
            </a:r>
            <a:r>
              <a:rPr kumimoji="1" lang="en-US" altLang="ja-JP" sz="2353" b="0" i="0" u="none" strike="noStrike" kern="1200" cap="none" spc="0" normalizeH="0" baseline="0" noProof="0">
                <a:ln>
                  <a:noFill/>
                </a:ln>
                <a:effectLst/>
                <a:uLnTx/>
                <a:uFillTx/>
                <a:latin typeface="+mn-ea"/>
                <a:cs typeface="+mn-cs"/>
              </a:rPr>
              <a:t>Planner</a:t>
            </a:r>
            <a:r>
              <a:rPr kumimoji="1" lang="ja-JP" altLang="en-US" sz="2353" b="0" i="0" u="none" strike="noStrike" kern="1200" cap="none" spc="0" normalizeH="0" baseline="0" noProof="0">
                <a:ln>
                  <a:noFill/>
                </a:ln>
                <a:effectLst/>
                <a:uLnTx/>
                <a:uFillTx/>
                <a:latin typeface="+mn-ea"/>
                <a:cs typeface="+mn-cs"/>
              </a:rPr>
              <a:t> で追加されたタスク締め切りを </a:t>
            </a:r>
            <a:r>
              <a:rPr kumimoji="1" lang="en-GB" altLang="ja-JP" sz="2353" b="0" i="0" u="none" strike="noStrike" kern="1200" cap="none" spc="0" normalizeH="0" baseline="0" noProof="0">
                <a:ln>
                  <a:noFill/>
                </a:ln>
                <a:effectLst/>
                <a:uLnTx/>
                <a:uFillTx/>
                <a:latin typeface="+mn-ea"/>
                <a:cs typeface="+mn-cs"/>
              </a:rPr>
              <a:t>Outlook </a:t>
            </a:r>
            <a:r>
              <a:rPr kumimoji="1" lang="ja-JP" altLang="en-US" sz="2353" b="0" i="0" u="none" strike="noStrike" kern="1200" cap="none" spc="0" normalizeH="0" baseline="0" noProof="0">
                <a:ln>
                  <a:noFill/>
                </a:ln>
                <a:effectLst/>
                <a:uLnTx/>
                <a:uFillTx/>
                <a:latin typeface="+mn-ea"/>
                <a:cs typeface="+mn-cs"/>
              </a:rPr>
              <a:t>の予定表に追加する」など </a:t>
            </a:r>
            <a:r>
              <a:rPr kumimoji="1" lang="en-GB" altLang="ja-JP" sz="2353" b="0" i="0" u="none" strike="noStrike" kern="1200" cap="none" spc="0" normalizeH="0" baseline="0" noProof="0">
                <a:ln>
                  <a:noFill/>
                </a:ln>
                <a:effectLst/>
                <a:uLnTx/>
                <a:uFillTx/>
                <a:latin typeface="+mn-ea"/>
                <a:cs typeface="+mn-cs"/>
              </a:rPr>
              <a:t>Office 365 </a:t>
            </a:r>
            <a:r>
              <a:rPr kumimoji="1" lang="ja-JP" altLang="en-US" sz="2353" b="0" i="0" u="none" strike="noStrike" kern="1200" cap="none" spc="0" normalizeH="0" baseline="0" noProof="0">
                <a:ln>
                  <a:noFill/>
                </a:ln>
                <a:effectLst/>
                <a:uLnTx/>
                <a:uFillTx/>
                <a:latin typeface="+mn-ea"/>
                <a:cs typeface="+mn-cs"/>
              </a:rPr>
              <a:t>の利活用を加速</a:t>
            </a:r>
            <a:endParaRPr kumimoji="1" lang="en-GB" altLang="ja-JP" sz="2353" b="0" i="0" u="none" strike="noStrike" kern="1200" cap="none" spc="0" normalizeH="0" baseline="0" noProof="0">
              <a:ln>
                <a:noFill/>
              </a:ln>
              <a:effectLst/>
              <a:uLnTx/>
              <a:uFillTx/>
              <a:latin typeface="+mn-ea"/>
              <a:cs typeface="+mn-cs"/>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b="0" i="0" u="none" strike="noStrike" kern="1200" cap="none" spc="0" normalizeH="0" baseline="0" noProof="0">
                <a:ln>
                  <a:noFill/>
                </a:ln>
                <a:effectLst/>
                <a:uLnTx/>
                <a:uFillTx/>
                <a:latin typeface="+mn-ea"/>
                <a:cs typeface="+mn-cs"/>
              </a:rPr>
              <a:t>クラウドサービスでの編集、アイテム追加、削除などの変更をいち早く自動通知</a:t>
            </a:r>
            <a:endParaRPr kumimoji="1" lang="en-US" altLang="ja-JP" sz="2353" b="0" i="0" u="none" strike="noStrike" kern="1200" cap="none" spc="0" normalizeH="0" baseline="0" noProof="0">
              <a:ln>
                <a:noFill/>
              </a:ln>
              <a:effectLst/>
              <a:uLnTx/>
              <a:uFillTx/>
              <a:latin typeface="+mn-ea"/>
              <a:cs typeface="+mn-cs"/>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a:latin typeface="+mn-ea"/>
              </a:rPr>
              <a:t>承認ワークフローも構成可能</a:t>
            </a:r>
            <a:endParaRPr kumimoji="1" lang="en-GB" altLang="ja-JP" sz="2353">
              <a:latin typeface="+mn-ea"/>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b="0" i="0" u="none" strike="noStrike" kern="1200" cap="none" spc="0" normalizeH="0" baseline="0" noProof="0">
                <a:ln>
                  <a:noFill/>
                </a:ln>
                <a:effectLst/>
                <a:uLnTx/>
                <a:uFillTx/>
                <a:latin typeface="+mn-ea"/>
                <a:cs typeface="+mn-cs"/>
              </a:rPr>
              <a:t>アドオンライセンスによりオンプレミスデータとの連携も実現</a:t>
            </a:r>
          </a:p>
        </p:txBody>
      </p:sp>
      <p:grpSp>
        <p:nvGrpSpPr>
          <p:cNvPr id="34" name="グループ化 33">
            <a:extLst>
              <a:ext uri="{FF2B5EF4-FFF2-40B4-BE49-F238E27FC236}">
                <a16:creationId xmlns:a16="http://schemas.microsoft.com/office/drawing/2014/main" id="{8003F470-C858-439C-9016-A641AE4D38A7}"/>
              </a:ext>
            </a:extLst>
          </p:cNvPr>
          <p:cNvGrpSpPr/>
          <p:nvPr/>
        </p:nvGrpSpPr>
        <p:grpSpPr>
          <a:xfrm>
            <a:off x="5831278" y="74645"/>
            <a:ext cx="7255082" cy="7199186"/>
            <a:chOff x="5639609" y="534206"/>
            <a:chExt cx="7062794" cy="7008380"/>
          </a:xfrm>
        </p:grpSpPr>
        <p:pic>
          <p:nvPicPr>
            <p:cNvPr id="35" name="図 34">
              <a:extLst>
                <a:ext uri="{FF2B5EF4-FFF2-40B4-BE49-F238E27FC236}">
                  <a16:creationId xmlns:a16="http://schemas.microsoft.com/office/drawing/2014/main" id="{62EFE4AE-1959-4A2E-8599-7C70B839A099}"/>
                </a:ext>
              </a:extLst>
            </p:cNvPr>
            <p:cNvPicPr>
              <a:picLocks noChangeAspect="1"/>
            </p:cNvPicPr>
            <p:nvPr/>
          </p:nvPicPr>
          <p:blipFill rotWithShape="1">
            <a:blip r:embed="rId3"/>
            <a:srcRect t="6622"/>
            <a:stretch/>
          </p:blipFill>
          <p:spPr>
            <a:xfrm>
              <a:off x="5639609" y="534206"/>
              <a:ext cx="7062794" cy="6603570"/>
            </a:xfrm>
            <a:prstGeom prst="rect">
              <a:avLst/>
            </a:prstGeom>
          </p:spPr>
        </p:pic>
        <p:pic>
          <p:nvPicPr>
            <p:cNvPr id="36" name="図 35">
              <a:extLst>
                <a:ext uri="{FF2B5EF4-FFF2-40B4-BE49-F238E27FC236}">
                  <a16:creationId xmlns:a16="http://schemas.microsoft.com/office/drawing/2014/main" id="{4A24A737-2A61-45EA-961E-01CD0C32B535}"/>
                </a:ext>
              </a:extLst>
            </p:cNvPr>
            <p:cNvPicPr>
              <a:picLocks noChangeAspect="1"/>
            </p:cNvPicPr>
            <p:nvPr/>
          </p:nvPicPr>
          <p:blipFill rotWithShape="1">
            <a:blip r:embed="rId4"/>
            <a:srcRect l="4680"/>
            <a:stretch/>
          </p:blipFill>
          <p:spPr>
            <a:xfrm>
              <a:off x="10270269" y="5234023"/>
              <a:ext cx="2230564" cy="2308563"/>
            </a:xfrm>
            <a:prstGeom prst="rect">
              <a:avLst/>
            </a:prstGeom>
          </p:spPr>
        </p:pic>
      </p:grpSp>
    </p:spTree>
    <p:extLst>
      <p:ext uri="{BB962C8B-B14F-4D97-AF65-F5344CB8AC3E}">
        <p14:creationId xmlns:p14="http://schemas.microsoft.com/office/powerpoint/2010/main" val="104839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19249" y="203455"/>
            <a:ext cx="11151917" cy="747897"/>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ビジュアルデザイナーを使った </a:t>
            </a:r>
            <a:r>
              <a:rPr kumimoji="1" lang="en-US" altLang="ja-JP" sz="4400" err="1"/>
              <a:t>PowerAutomate</a:t>
            </a:r>
            <a:r>
              <a:rPr kumimoji="1" lang="en-US" altLang="ja-JP" sz="4400"/>
              <a:t> </a:t>
            </a:r>
            <a:r>
              <a:rPr kumimoji="1" lang="ja-JP" altLang="en-US" sz="4400"/>
              <a:t>作成</a:t>
            </a:r>
          </a:p>
        </p:txBody>
      </p:sp>
      <p:sp>
        <p:nvSpPr>
          <p:cNvPr id="12" name="テキスト プレースホルダー 1">
            <a:extLst>
              <a:ext uri="{FF2B5EF4-FFF2-40B4-BE49-F238E27FC236}">
                <a16:creationId xmlns:a16="http://schemas.microsoft.com/office/drawing/2014/main" id="{45A856B7-DD34-435E-A119-0D5A4BE3CDE6}"/>
              </a:ext>
            </a:extLst>
          </p:cNvPr>
          <p:cNvSpPr txBox="1">
            <a:spLocks/>
          </p:cNvSpPr>
          <p:nvPr/>
        </p:nvSpPr>
        <p:spPr>
          <a:xfrm>
            <a:off x="519249" y="912661"/>
            <a:ext cx="11151917" cy="475458"/>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2400">
                <a:solidFill>
                  <a:schemeClr val="tx1">
                    <a:lumMod val="75000"/>
                    <a:lumOff val="25000"/>
                  </a:schemeClr>
                </a:solidFill>
                <a:latin typeface="Yu Gothic" panose="020B0400000000000000" pitchFamily="34" charset="-128"/>
                <a:ea typeface="Yu Gothic" panose="020B0400000000000000" pitchFamily="34" charset="-128"/>
              </a:rPr>
              <a:t>例）</a:t>
            </a:r>
            <a:r>
              <a:rPr kumimoji="1" lang="en-US" altLang="ja-JP" sz="2400">
                <a:solidFill>
                  <a:schemeClr val="tx1">
                    <a:lumMod val="75000"/>
                    <a:lumOff val="25000"/>
                  </a:schemeClr>
                </a:solidFill>
                <a:latin typeface="Yu Gothic" panose="020B0400000000000000" pitchFamily="34" charset="-128"/>
                <a:ea typeface="Yu Gothic" panose="020B0400000000000000" pitchFamily="34" charset="-128"/>
              </a:rPr>
              <a:t>Planner</a:t>
            </a:r>
            <a:r>
              <a:rPr kumimoji="1" lang="ja-JP" altLang="en-US" sz="2400">
                <a:solidFill>
                  <a:schemeClr val="tx1">
                    <a:lumMod val="75000"/>
                    <a:lumOff val="25000"/>
                  </a:schemeClr>
                </a:solidFill>
                <a:latin typeface="Yu Gothic" panose="020B0400000000000000" pitchFamily="34" charset="-128"/>
                <a:ea typeface="Yu Gothic" panose="020B0400000000000000" pitchFamily="34" charset="-128"/>
              </a:rPr>
              <a:t> でタスクが割り当てられたら </a:t>
            </a:r>
            <a:r>
              <a:rPr kumimoji="1" lang="en-GB" altLang="ja-JP" sz="2400">
                <a:solidFill>
                  <a:schemeClr val="tx1">
                    <a:lumMod val="75000"/>
                    <a:lumOff val="25000"/>
                  </a:schemeClr>
                </a:solidFill>
                <a:latin typeface="Yu Gothic" panose="020B0400000000000000" pitchFamily="34" charset="-128"/>
                <a:ea typeface="Yu Gothic" panose="020B0400000000000000" pitchFamily="34" charset="-128"/>
              </a:rPr>
              <a:t>Outlook </a:t>
            </a:r>
            <a:r>
              <a:rPr kumimoji="1" lang="ja-JP" altLang="en-US" sz="2400">
                <a:solidFill>
                  <a:schemeClr val="tx1">
                    <a:lumMod val="75000"/>
                    <a:lumOff val="25000"/>
                  </a:schemeClr>
                </a:solidFill>
                <a:latin typeface="Yu Gothic" panose="020B0400000000000000" pitchFamily="34" charset="-128"/>
                <a:ea typeface="Yu Gothic" panose="020B0400000000000000" pitchFamily="34" charset="-128"/>
              </a:rPr>
              <a:t>の予定表に期間を追加</a:t>
            </a:r>
          </a:p>
        </p:txBody>
      </p:sp>
      <p:pic>
        <p:nvPicPr>
          <p:cNvPr id="15" name="図 14">
            <a:extLst>
              <a:ext uri="{FF2B5EF4-FFF2-40B4-BE49-F238E27FC236}">
                <a16:creationId xmlns:a16="http://schemas.microsoft.com/office/drawing/2014/main" id="{FF6E7CC0-A16F-4708-8D6E-B59041A2E26E}"/>
              </a:ext>
            </a:extLst>
          </p:cNvPr>
          <p:cNvPicPr>
            <a:picLocks noChangeAspect="1"/>
          </p:cNvPicPr>
          <p:nvPr/>
        </p:nvPicPr>
        <p:blipFill rotWithShape="1">
          <a:blip r:embed="rId3"/>
          <a:srcRect r="16872"/>
          <a:stretch/>
        </p:blipFill>
        <p:spPr>
          <a:xfrm>
            <a:off x="2876461" y="3952174"/>
            <a:ext cx="2928959" cy="2542440"/>
          </a:xfrm>
          <a:prstGeom prst="rect">
            <a:avLst/>
          </a:prstGeom>
          <a:ln>
            <a:solidFill>
              <a:schemeClr val="tx1"/>
            </a:solidFill>
          </a:ln>
        </p:spPr>
      </p:pic>
      <p:pic>
        <p:nvPicPr>
          <p:cNvPr id="19" name="図 18">
            <a:extLst>
              <a:ext uri="{FF2B5EF4-FFF2-40B4-BE49-F238E27FC236}">
                <a16:creationId xmlns:a16="http://schemas.microsoft.com/office/drawing/2014/main" id="{214960F5-9436-49F8-BEF2-5E71F247460B}"/>
              </a:ext>
            </a:extLst>
          </p:cNvPr>
          <p:cNvPicPr>
            <a:picLocks noChangeAspect="1"/>
          </p:cNvPicPr>
          <p:nvPr/>
        </p:nvPicPr>
        <p:blipFill>
          <a:blip r:embed="rId4"/>
          <a:stretch>
            <a:fillRect/>
          </a:stretch>
        </p:blipFill>
        <p:spPr>
          <a:xfrm>
            <a:off x="2876461" y="1388119"/>
            <a:ext cx="2928959" cy="2438418"/>
          </a:xfrm>
          <a:prstGeom prst="rect">
            <a:avLst/>
          </a:prstGeom>
          <a:ln>
            <a:solidFill>
              <a:schemeClr val="tx1"/>
            </a:solidFill>
          </a:ln>
        </p:spPr>
      </p:pic>
      <p:sp>
        <p:nvSpPr>
          <p:cNvPr id="20" name="矢印: 下 19">
            <a:extLst>
              <a:ext uri="{FF2B5EF4-FFF2-40B4-BE49-F238E27FC236}">
                <a16:creationId xmlns:a16="http://schemas.microsoft.com/office/drawing/2014/main" id="{F5AE618C-85AE-41C8-BDED-2759C064773C}"/>
              </a:ext>
            </a:extLst>
          </p:cNvPr>
          <p:cNvSpPr/>
          <p:nvPr/>
        </p:nvSpPr>
        <p:spPr bwMode="auto">
          <a:xfrm>
            <a:off x="4055806" y="3640804"/>
            <a:ext cx="840658" cy="604684"/>
          </a:xfrm>
          <a:prstGeom prst="down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21" name="正方形/長方形 20">
            <a:extLst>
              <a:ext uri="{FF2B5EF4-FFF2-40B4-BE49-F238E27FC236}">
                <a16:creationId xmlns:a16="http://schemas.microsoft.com/office/drawing/2014/main" id="{663800CA-98BE-4EFA-B9A1-88F49FAF99E2}"/>
              </a:ext>
            </a:extLst>
          </p:cNvPr>
          <p:cNvSpPr/>
          <p:nvPr/>
        </p:nvSpPr>
        <p:spPr>
          <a:xfrm>
            <a:off x="498887" y="4484730"/>
            <a:ext cx="2281635" cy="1323439"/>
          </a:xfrm>
          <a:prstGeom prst="rect">
            <a:avLst/>
          </a:prstGeom>
        </p:spPr>
        <p:txBody>
          <a:bodyPr wrap="square">
            <a:spAutoFit/>
          </a:bodyPr>
          <a:lstStyle/>
          <a:p>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②</a:t>
            </a:r>
            <a:endPar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検索ウィンドウから</a:t>
            </a:r>
            <a:endPar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自動化する処理を選ぶ</a:t>
            </a:r>
            <a:endPar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例）</a:t>
            </a:r>
            <a:r>
              <a:rPr kumimoji="1" lang="en-US" altLang="ja-JP" sz="1600">
                <a:solidFill>
                  <a:schemeClr val="tx1">
                    <a:lumMod val="75000"/>
                    <a:lumOff val="25000"/>
                  </a:schemeClr>
                </a:solidFill>
                <a:latin typeface="Yu Gothic" panose="020B0400000000000000" pitchFamily="34" charset="-128"/>
                <a:ea typeface="Yu Gothic" panose="020B0400000000000000" pitchFamily="34" charset="-128"/>
              </a:rPr>
              <a:t>Outlook</a:t>
            </a:r>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 に新規</a:t>
            </a:r>
            <a:br>
              <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rPr>
            </a:br>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イベントの作成</a:t>
            </a:r>
            <a:endPar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2" name="正方形/長方形 21">
            <a:extLst>
              <a:ext uri="{FF2B5EF4-FFF2-40B4-BE49-F238E27FC236}">
                <a16:creationId xmlns:a16="http://schemas.microsoft.com/office/drawing/2014/main" id="{235C2E07-DB45-4D05-9055-3666B4F16F5E}"/>
              </a:ext>
            </a:extLst>
          </p:cNvPr>
          <p:cNvSpPr/>
          <p:nvPr/>
        </p:nvSpPr>
        <p:spPr>
          <a:xfrm>
            <a:off x="498887" y="1730165"/>
            <a:ext cx="2441694" cy="1569660"/>
          </a:xfrm>
          <a:prstGeom prst="rect">
            <a:avLst/>
          </a:prstGeom>
        </p:spPr>
        <p:txBody>
          <a:bodyPr wrap="none">
            <a:spAutoFit/>
          </a:bodyPr>
          <a:lstStyle/>
          <a:p>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①</a:t>
            </a:r>
            <a:endPar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検索ウィンドウから</a:t>
            </a:r>
            <a:endPar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endParaRPr>
          </a:p>
          <a:p>
            <a:r>
              <a:rPr kumimoji="1" lang="en-GB" altLang="ja-JP" sz="1600" err="1">
                <a:solidFill>
                  <a:schemeClr val="tx1">
                    <a:lumMod val="75000"/>
                    <a:lumOff val="25000"/>
                  </a:schemeClr>
                </a:solidFill>
                <a:latin typeface="Yu Gothic" panose="020B0400000000000000" pitchFamily="34" charset="-128"/>
                <a:ea typeface="Yu Gothic" panose="020B0400000000000000" pitchFamily="34" charset="-128"/>
              </a:rPr>
              <a:t>PowerAutomate</a:t>
            </a:r>
            <a:r>
              <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rPr>
              <a:t> </a:t>
            </a:r>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実行の</a:t>
            </a:r>
            <a:endParaRPr kumimoji="1" lang="en-US" altLang="ja-JP" sz="1600">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起点となる動作を選ぶ</a:t>
            </a:r>
            <a:endPar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例）タスクが自分に</a:t>
            </a:r>
            <a:br>
              <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rPr>
            </a:br>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割り当てられるとき</a:t>
            </a:r>
            <a:endPar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4" name="正方形/長方形 23">
            <a:extLst>
              <a:ext uri="{FF2B5EF4-FFF2-40B4-BE49-F238E27FC236}">
                <a16:creationId xmlns:a16="http://schemas.microsoft.com/office/drawing/2014/main" id="{93D70E34-EA4D-4023-AB09-7430E4B555CA}"/>
              </a:ext>
            </a:extLst>
          </p:cNvPr>
          <p:cNvSpPr/>
          <p:nvPr/>
        </p:nvSpPr>
        <p:spPr>
          <a:xfrm>
            <a:off x="6600831" y="5122806"/>
            <a:ext cx="5292896" cy="1538883"/>
          </a:xfrm>
          <a:prstGeom prst="rect">
            <a:avLst/>
          </a:prstGeom>
          <a:solidFill>
            <a:schemeClr val="bg1"/>
          </a:solidFill>
        </p:spPr>
        <p:txBody>
          <a:bodyPr wrap="square">
            <a:spAutoFit/>
          </a:bodyPr>
          <a:lstStyle/>
          <a:p>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③ 処理の詳細を指定する</a:t>
            </a:r>
            <a:endPar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例）どの予定表にイベントを追加するか、</a:t>
            </a:r>
            <a:br>
              <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rPr>
            </a:br>
            <a:r>
              <a:rPr kumimoji="1" lang="ja-JP" altLang="en-US" sz="1600">
                <a:solidFill>
                  <a:schemeClr val="tx1">
                    <a:lumMod val="75000"/>
                    <a:lumOff val="25000"/>
                  </a:schemeClr>
                </a:solidFill>
                <a:latin typeface="Yu Gothic" panose="020B0400000000000000" pitchFamily="34" charset="-128"/>
                <a:ea typeface="Yu Gothic" panose="020B0400000000000000" pitchFamily="34" charset="-128"/>
              </a:rPr>
              <a:t>作成するイベントのタイトル、開始・終了日時</a:t>
            </a:r>
            <a:endParaRPr kumimoji="1" lang="en-GB" altLang="ja-JP" sz="1600">
              <a:solidFill>
                <a:schemeClr val="tx1">
                  <a:lumMod val="75000"/>
                  <a:lumOff val="25000"/>
                </a:schemeClr>
              </a:solidFill>
              <a:latin typeface="Yu Gothic" panose="020B0400000000000000" pitchFamily="34" charset="-128"/>
              <a:ea typeface="Yu Gothic" panose="020B0400000000000000" pitchFamily="34" charset="-128"/>
            </a:endParaRPr>
          </a:p>
          <a:p>
            <a:r>
              <a:rPr kumimoji="1" lang="en-US" altLang="ja-JP" sz="1600">
                <a:solidFill>
                  <a:srgbClr val="0070C0"/>
                </a:solidFill>
                <a:latin typeface="Yu Gothic" panose="020B0400000000000000" pitchFamily="34" charset="-128"/>
                <a:ea typeface="Yu Gothic" panose="020B0400000000000000" pitchFamily="34" charset="-128"/>
              </a:rPr>
              <a:t>※</a:t>
            </a:r>
            <a:r>
              <a:rPr kumimoji="1" lang="ja-JP" altLang="en-US" sz="1600">
                <a:solidFill>
                  <a:srgbClr val="0070C0"/>
                </a:solidFill>
                <a:latin typeface="Yu Gothic" panose="020B0400000000000000" pitchFamily="34" charset="-128"/>
                <a:ea typeface="Yu Gothic" panose="020B0400000000000000" pitchFamily="34" charset="-128"/>
              </a:rPr>
              <a:t> フロー内の前の処理で得たデータである</a:t>
            </a:r>
            <a:br>
              <a:rPr kumimoji="1" lang="en-GB" altLang="ja-JP" sz="1600">
                <a:solidFill>
                  <a:srgbClr val="0070C0"/>
                </a:solidFill>
                <a:latin typeface="Yu Gothic" panose="020B0400000000000000" pitchFamily="34" charset="-128"/>
                <a:ea typeface="Yu Gothic" panose="020B0400000000000000" pitchFamily="34" charset="-128"/>
              </a:rPr>
            </a:br>
            <a:r>
              <a:rPr kumimoji="1" lang="ja-JP" altLang="en-US" sz="1600" b="1">
                <a:solidFill>
                  <a:srgbClr val="0070C0"/>
                </a:solidFill>
                <a:latin typeface="Yu Gothic" panose="020B0400000000000000" pitchFamily="34" charset="-128"/>
                <a:ea typeface="Yu Gothic" panose="020B0400000000000000" pitchFamily="34" charset="-128"/>
              </a:rPr>
              <a:t>「</a:t>
            </a:r>
            <a:r>
              <a:rPr kumimoji="1" lang="ja-JP" altLang="en-US" sz="1600" b="1" u="sng">
                <a:solidFill>
                  <a:srgbClr val="0070C0"/>
                </a:solidFill>
                <a:latin typeface="Yu Gothic" panose="020B0400000000000000" pitchFamily="34" charset="-128"/>
                <a:ea typeface="Yu Gothic" panose="020B0400000000000000" pitchFamily="34" charset="-128"/>
              </a:rPr>
              <a:t>動的コンテンツ</a:t>
            </a:r>
            <a:r>
              <a:rPr kumimoji="1" lang="ja-JP" altLang="en-US" sz="1600" b="1">
                <a:solidFill>
                  <a:srgbClr val="0070C0"/>
                </a:solidFill>
                <a:latin typeface="Yu Gothic" panose="020B0400000000000000" pitchFamily="34" charset="-128"/>
                <a:ea typeface="Yu Gothic" panose="020B0400000000000000" pitchFamily="34" charset="-128"/>
              </a:rPr>
              <a:t>」</a:t>
            </a:r>
            <a:r>
              <a:rPr kumimoji="1" lang="ja-JP" altLang="en-US" sz="1600">
                <a:solidFill>
                  <a:srgbClr val="0070C0"/>
                </a:solidFill>
                <a:latin typeface="Yu Gothic" panose="020B0400000000000000" pitchFamily="34" charset="-128"/>
                <a:ea typeface="Yu Gothic" panose="020B0400000000000000" pitchFamily="34" charset="-128"/>
              </a:rPr>
              <a:t>を指定することも可能</a:t>
            </a:r>
            <a:endParaRPr kumimoji="1" lang="en-GB" altLang="ja-JP" sz="1600">
              <a:solidFill>
                <a:srgbClr val="0070C0"/>
              </a:solidFill>
              <a:latin typeface="Yu Gothic" panose="020B0400000000000000" pitchFamily="34" charset="-128"/>
              <a:ea typeface="Yu Gothic" panose="020B0400000000000000" pitchFamily="34" charset="-128"/>
            </a:endParaRPr>
          </a:p>
          <a:p>
            <a:r>
              <a:rPr kumimoji="1" lang="ja-JP" altLang="en-US" sz="1200">
                <a:solidFill>
                  <a:srgbClr val="0070C0"/>
                </a:solidFill>
                <a:latin typeface="Yu Gothic" panose="020B0400000000000000" pitchFamily="34" charset="-128"/>
                <a:ea typeface="Yu Gothic" panose="020B0400000000000000" pitchFamily="34" charset="-128"/>
              </a:rPr>
              <a:t> </a:t>
            </a:r>
            <a:r>
              <a:rPr kumimoji="1" lang="en-GB" altLang="ja-JP" sz="1200">
                <a:solidFill>
                  <a:srgbClr val="0070C0"/>
                </a:solidFill>
                <a:latin typeface="Yu Gothic" panose="020B0400000000000000" pitchFamily="34" charset="-128"/>
                <a:ea typeface="Yu Gothic" panose="020B0400000000000000" pitchFamily="34" charset="-128"/>
              </a:rPr>
              <a:t>(</a:t>
            </a:r>
            <a:r>
              <a:rPr kumimoji="1" lang="ja-JP" altLang="en-US" sz="1200">
                <a:solidFill>
                  <a:srgbClr val="0070C0"/>
                </a:solidFill>
                <a:latin typeface="Yu Gothic" panose="020B0400000000000000" pitchFamily="34" charset="-128"/>
                <a:ea typeface="Yu Gothic" panose="020B0400000000000000" pitchFamily="34" charset="-128"/>
              </a:rPr>
              <a:t>例</a:t>
            </a:r>
            <a:r>
              <a:rPr kumimoji="1" lang="en-GB" altLang="ja-JP" sz="1200">
                <a:solidFill>
                  <a:srgbClr val="0070C0"/>
                </a:solidFill>
                <a:latin typeface="Yu Gothic" panose="020B0400000000000000" pitchFamily="34" charset="-128"/>
                <a:ea typeface="Yu Gothic" panose="020B0400000000000000" pitchFamily="34" charset="-128"/>
              </a:rPr>
              <a:t>: </a:t>
            </a:r>
            <a:r>
              <a:rPr kumimoji="1" lang="ja-JP" altLang="en-US" sz="1200">
                <a:solidFill>
                  <a:srgbClr val="0070C0"/>
                </a:solidFill>
                <a:latin typeface="Yu Gothic" panose="020B0400000000000000" pitchFamily="34" charset="-128"/>
                <a:ea typeface="Yu Gothic" panose="020B0400000000000000" pitchFamily="34" charset="-128"/>
              </a:rPr>
              <a:t>タスクのタイトルや締切</a:t>
            </a:r>
            <a:r>
              <a:rPr kumimoji="1" lang="en-GB" altLang="ja-JP" sz="1200">
                <a:solidFill>
                  <a:srgbClr val="0070C0"/>
                </a:solidFill>
                <a:latin typeface="Yu Gothic" panose="020B0400000000000000" pitchFamily="34" charset="-128"/>
                <a:ea typeface="Yu Gothic" panose="020B0400000000000000" pitchFamily="34" charset="-128"/>
              </a:rPr>
              <a:t>)</a:t>
            </a:r>
          </a:p>
        </p:txBody>
      </p:sp>
      <p:pic>
        <p:nvPicPr>
          <p:cNvPr id="14" name="図 13">
            <a:extLst>
              <a:ext uri="{FF2B5EF4-FFF2-40B4-BE49-F238E27FC236}">
                <a16:creationId xmlns:a16="http://schemas.microsoft.com/office/drawing/2014/main" id="{F916F400-B37E-48BE-9B79-797D4DEC9D25}"/>
              </a:ext>
            </a:extLst>
          </p:cNvPr>
          <p:cNvPicPr>
            <a:picLocks noChangeAspect="1"/>
          </p:cNvPicPr>
          <p:nvPr/>
        </p:nvPicPr>
        <p:blipFill rotWithShape="1">
          <a:blip r:embed="rId5"/>
          <a:srcRect t="7270" b="9206"/>
          <a:stretch/>
        </p:blipFill>
        <p:spPr>
          <a:xfrm>
            <a:off x="6600830" y="1388119"/>
            <a:ext cx="5292897" cy="3734687"/>
          </a:xfrm>
          <a:prstGeom prst="rect">
            <a:avLst/>
          </a:prstGeom>
          <a:ln>
            <a:solidFill>
              <a:schemeClr val="tx1"/>
            </a:solidFill>
          </a:ln>
        </p:spPr>
      </p:pic>
      <p:sp>
        <p:nvSpPr>
          <p:cNvPr id="23" name="矢印: 下 22">
            <a:extLst>
              <a:ext uri="{FF2B5EF4-FFF2-40B4-BE49-F238E27FC236}">
                <a16:creationId xmlns:a16="http://schemas.microsoft.com/office/drawing/2014/main" id="{4CF20F0E-35A1-4328-B784-FBFA22F9B937}"/>
              </a:ext>
            </a:extLst>
          </p:cNvPr>
          <p:cNvSpPr/>
          <p:nvPr/>
        </p:nvSpPr>
        <p:spPr bwMode="auto">
          <a:xfrm rot="16200000">
            <a:off x="5814728" y="3941547"/>
            <a:ext cx="840658" cy="1086366"/>
          </a:xfrm>
          <a:prstGeom prst="down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8691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467900" y="224848"/>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承認ワークフロー</a:t>
            </a:r>
          </a:p>
        </p:txBody>
      </p:sp>
      <p:sp>
        <p:nvSpPr>
          <p:cNvPr id="4" name="正方形/長方形 3">
            <a:extLst>
              <a:ext uri="{FF2B5EF4-FFF2-40B4-BE49-F238E27FC236}">
                <a16:creationId xmlns:a16="http://schemas.microsoft.com/office/drawing/2014/main" id="{D4F88693-753F-4C75-9333-316F8635EB0D}"/>
              </a:ext>
            </a:extLst>
          </p:cNvPr>
          <p:cNvSpPr/>
          <p:nvPr/>
        </p:nvSpPr>
        <p:spPr>
          <a:xfrm>
            <a:off x="467900" y="1059630"/>
            <a:ext cx="9335882" cy="1200329"/>
          </a:xfrm>
          <a:prstGeom prst="rect">
            <a:avLst/>
          </a:prstGeom>
        </p:spPr>
        <p:txBody>
          <a:bodyPr wrap="square">
            <a:spAutoFit/>
          </a:bodyPr>
          <a:lstStyle/>
          <a:p>
            <a:r>
              <a:rPr lang="en-US" altLang="ja-JP" err="1"/>
              <a:t>PowerAutomate</a:t>
            </a:r>
            <a:r>
              <a:rPr lang="ja-JP" altLang="en-US"/>
              <a:t> では並列承認、多段階の承認、全ユーザーの同意が必要な承認など、</a:t>
            </a:r>
            <a:endParaRPr lang="en-GB" altLang="ja-JP"/>
          </a:p>
          <a:p>
            <a:r>
              <a:rPr lang="ja-JP" altLang="en-US"/>
              <a:t>多様な承認ワークフローを組むことが可能です。</a:t>
            </a:r>
            <a:endParaRPr lang="en-GB" altLang="ja-JP"/>
          </a:p>
          <a:p>
            <a:r>
              <a:rPr lang="ja-JP" altLang="en-US"/>
              <a:t>それぞれの作り方は、以下の </a:t>
            </a:r>
            <a:r>
              <a:rPr lang="en-GB" altLang="ja-JP"/>
              <a:t>URL </a:t>
            </a:r>
            <a:r>
              <a:rPr lang="ja-JP" altLang="en-US"/>
              <a:t>でご紹介しています。</a:t>
            </a:r>
            <a:endParaRPr lang="en-GB"/>
          </a:p>
          <a:p>
            <a:r>
              <a:rPr lang="en-GB">
                <a:hlinkClick r:id="rId3"/>
              </a:rPr>
              <a:t>https://docs.microsoft.com/ja-jp/PowerAutomate/modern-approvals</a:t>
            </a:r>
            <a:endParaRPr lang="en-GB"/>
          </a:p>
        </p:txBody>
      </p:sp>
      <p:sp>
        <p:nvSpPr>
          <p:cNvPr id="14" name="タイトル 1">
            <a:extLst>
              <a:ext uri="{FF2B5EF4-FFF2-40B4-BE49-F238E27FC236}">
                <a16:creationId xmlns:a16="http://schemas.microsoft.com/office/drawing/2014/main" id="{4A027667-F87D-45E2-8CCF-ECD52D575D8A}"/>
              </a:ext>
            </a:extLst>
          </p:cNvPr>
          <p:cNvSpPr txBox="1">
            <a:spLocks/>
          </p:cNvSpPr>
          <p:nvPr/>
        </p:nvSpPr>
        <p:spPr>
          <a:xfrm>
            <a:off x="467900" y="2518149"/>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ja-JP" sz="4400" err="1"/>
              <a:t>PowerAutomate</a:t>
            </a:r>
            <a:r>
              <a:rPr kumimoji="1" lang="ja-JP" altLang="en-US" sz="4400"/>
              <a:t> での「式」</a:t>
            </a:r>
          </a:p>
        </p:txBody>
      </p:sp>
      <p:sp>
        <p:nvSpPr>
          <p:cNvPr id="15" name="正方形/長方形 14">
            <a:extLst>
              <a:ext uri="{FF2B5EF4-FFF2-40B4-BE49-F238E27FC236}">
                <a16:creationId xmlns:a16="http://schemas.microsoft.com/office/drawing/2014/main" id="{62477A0C-00CF-46EA-B6D2-F3BC7D5298E4}"/>
              </a:ext>
            </a:extLst>
          </p:cNvPr>
          <p:cNvSpPr/>
          <p:nvPr/>
        </p:nvSpPr>
        <p:spPr>
          <a:xfrm>
            <a:off x="467900" y="3352931"/>
            <a:ext cx="9335882" cy="1200329"/>
          </a:xfrm>
          <a:prstGeom prst="rect">
            <a:avLst/>
          </a:prstGeom>
        </p:spPr>
        <p:txBody>
          <a:bodyPr wrap="square">
            <a:spAutoFit/>
          </a:bodyPr>
          <a:lstStyle/>
          <a:p>
            <a:r>
              <a:rPr lang="en-US" altLang="ja-JP" err="1"/>
              <a:t>PowerAutomate</a:t>
            </a:r>
            <a:r>
              <a:rPr lang="ja-JP" altLang="en-US"/>
              <a:t> では</a:t>
            </a:r>
            <a:r>
              <a:rPr lang="en-GB" altLang="ja-JP"/>
              <a:t>.NET </a:t>
            </a:r>
            <a:r>
              <a:rPr lang="ja-JP" altLang="en-US"/>
              <a:t>によく似た「式」を扱うことができます。</a:t>
            </a:r>
            <a:endParaRPr lang="en-GB" altLang="ja-JP"/>
          </a:p>
          <a:p>
            <a:r>
              <a:rPr lang="ja-JP" altLang="en-US"/>
              <a:t>現在時刻の取得や、文字列の形式の指定など、</a:t>
            </a:r>
            <a:endParaRPr lang="en-GB" altLang="ja-JP"/>
          </a:p>
          <a:p>
            <a:r>
              <a:rPr lang="ja-JP" altLang="en-US"/>
              <a:t>細かな指定でより本格的なワークフローも実現可能です。</a:t>
            </a:r>
            <a:endParaRPr lang="en-GB" altLang="ja-JP"/>
          </a:p>
          <a:p>
            <a:endParaRPr lang="en-GB" altLang="ja-JP"/>
          </a:p>
        </p:txBody>
      </p:sp>
      <p:sp>
        <p:nvSpPr>
          <p:cNvPr id="19" name="タイトル 1">
            <a:extLst>
              <a:ext uri="{FF2B5EF4-FFF2-40B4-BE49-F238E27FC236}">
                <a16:creationId xmlns:a16="http://schemas.microsoft.com/office/drawing/2014/main" id="{B89FD01B-C9F2-4652-A2BB-6550C8C30E79}"/>
              </a:ext>
            </a:extLst>
          </p:cNvPr>
          <p:cNvSpPr txBox="1">
            <a:spLocks/>
          </p:cNvSpPr>
          <p:nvPr/>
        </p:nvSpPr>
        <p:spPr>
          <a:xfrm>
            <a:off x="467900" y="4544064"/>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アクションごとの設定</a:t>
            </a:r>
          </a:p>
        </p:txBody>
      </p:sp>
      <p:sp>
        <p:nvSpPr>
          <p:cNvPr id="20" name="正方形/長方形 19">
            <a:extLst>
              <a:ext uri="{FF2B5EF4-FFF2-40B4-BE49-F238E27FC236}">
                <a16:creationId xmlns:a16="http://schemas.microsoft.com/office/drawing/2014/main" id="{94C56AEB-9855-442E-AF36-E3D9D53CC2CD}"/>
              </a:ext>
            </a:extLst>
          </p:cNvPr>
          <p:cNvSpPr/>
          <p:nvPr/>
        </p:nvSpPr>
        <p:spPr>
          <a:xfrm>
            <a:off x="467900" y="5378846"/>
            <a:ext cx="5971228" cy="923330"/>
          </a:xfrm>
          <a:prstGeom prst="rect">
            <a:avLst/>
          </a:prstGeom>
        </p:spPr>
        <p:txBody>
          <a:bodyPr wrap="square">
            <a:spAutoFit/>
          </a:bodyPr>
          <a:lstStyle/>
          <a:p>
            <a:r>
              <a:rPr lang="ja-JP" altLang="en-US"/>
              <a:t>各アクションは有効期限などの詳細情報を指定可能です。</a:t>
            </a:r>
            <a:endParaRPr lang="en-GB" altLang="ja-JP"/>
          </a:p>
          <a:p>
            <a:r>
              <a:rPr lang="ja-JP" altLang="en-US"/>
              <a:t>「</a:t>
            </a:r>
            <a:r>
              <a:rPr lang="en-US" altLang="ja-JP"/>
              <a:t>1</a:t>
            </a:r>
            <a:r>
              <a:rPr lang="ja-JP" altLang="en-US"/>
              <a:t>週間以内に承認が無かったら破棄する」など</a:t>
            </a:r>
            <a:endParaRPr lang="en-GB" altLang="ja-JP"/>
          </a:p>
          <a:p>
            <a:r>
              <a:rPr lang="ja-JP" altLang="en-US"/>
              <a:t>細かな要件にあわせてご利用ください。</a:t>
            </a:r>
            <a:endParaRPr lang="en-GB"/>
          </a:p>
        </p:txBody>
      </p:sp>
      <p:pic>
        <p:nvPicPr>
          <p:cNvPr id="9" name="図 8" descr="スクリーンショット が含まれている画像&#10;&#10;自動的に生成された説明">
            <a:extLst>
              <a:ext uri="{FF2B5EF4-FFF2-40B4-BE49-F238E27FC236}">
                <a16:creationId xmlns:a16="http://schemas.microsoft.com/office/drawing/2014/main" id="{30EB8C41-BD88-4F11-A92E-65BB084DE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8057" y="224847"/>
            <a:ext cx="3236043" cy="2035111"/>
          </a:xfrm>
          <a:prstGeom prst="rect">
            <a:avLst/>
          </a:prstGeom>
          <a:ln>
            <a:solidFill>
              <a:schemeClr val="tx1"/>
            </a:solidFill>
          </a:ln>
        </p:spPr>
      </p:pic>
      <p:pic>
        <p:nvPicPr>
          <p:cNvPr id="11" name="図 10">
            <a:extLst>
              <a:ext uri="{FF2B5EF4-FFF2-40B4-BE49-F238E27FC236}">
                <a16:creationId xmlns:a16="http://schemas.microsoft.com/office/drawing/2014/main" id="{9200AAEE-5F38-43FD-B6BF-BE9447ED58AC}"/>
              </a:ext>
            </a:extLst>
          </p:cNvPr>
          <p:cNvPicPr>
            <a:picLocks noChangeAspect="1"/>
          </p:cNvPicPr>
          <p:nvPr/>
        </p:nvPicPr>
        <p:blipFill>
          <a:blip r:embed="rId5"/>
          <a:stretch>
            <a:fillRect/>
          </a:stretch>
        </p:blipFill>
        <p:spPr>
          <a:xfrm>
            <a:off x="7134510" y="2493023"/>
            <a:ext cx="4589589" cy="1771238"/>
          </a:xfrm>
          <a:prstGeom prst="rect">
            <a:avLst/>
          </a:prstGeom>
          <a:ln>
            <a:solidFill>
              <a:schemeClr val="tx1"/>
            </a:solidFill>
          </a:ln>
        </p:spPr>
      </p:pic>
      <p:grpSp>
        <p:nvGrpSpPr>
          <p:cNvPr id="25" name="グループ化 24">
            <a:extLst>
              <a:ext uri="{FF2B5EF4-FFF2-40B4-BE49-F238E27FC236}">
                <a16:creationId xmlns:a16="http://schemas.microsoft.com/office/drawing/2014/main" id="{8F86BD3F-B663-427F-90C3-A9285F656228}"/>
              </a:ext>
            </a:extLst>
          </p:cNvPr>
          <p:cNvGrpSpPr/>
          <p:nvPr/>
        </p:nvGrpSpPr>
        <p:grpSpPr>
          <a:xfrm>
            <a:off x="6439128" y="4640145"/>
            <a:ext cx="5180689" cy="2124368"/>
            <a:chOff x="6439128" y="4640145"/>
            <a:chExt cx="5180689" cy="2124368"/>
          </a:xfrm>
        </p:grpSpPr>
        <p:pic>
          <p:nvPicPr>
            <p:cNvPr id="21" name="図 20">
              <a:extLst>
                <a:ext uri="{FF2B5EF4-FFF2-40B4-BE49-F238E27FC236}">
                  <a16:creationId xmlns:a16="http://schemas.microsoft.com/office/drawing/2014/main" id="{82621A1E-7898-4EC4-9710-ED50499EB753}"/>
                </a:ext>
              </a:extLst>
            </p:cNvPr>
            <p:cNvPicPr>
              <a:picLocks noChangeAspect="1"/>
            </p:cNvPicPr>
            <p:nvPr/>
          </p:nvPicPr>
          <p:blipFill>
            <a:blip r:embed="rId6"/>
            <a:stretch>
              <a:fillRect/>
            </a:stretch>
          </p:blipFill>
          <p:spPr>
            <a:xfrm>
              <a:off x="6439128" y="4640145"/>
              <a:ext cx="3526115" cy="1104248"/>
            </a:xfrm>
            <a:prstGeom prst="rect">
              <a:avLst/>
            </a:prstGeom>
            <a:ln>
              <a:solidFill>
                <a:schemeClr val="tx1"/>
              </a:solidFill>
            </a:ln>
          </p:spPr>
        </p:pic>
        <p:pic>
          <p:nvPicPr>
            <p:cNvPr id="12" name="図 11">
              <a:extLst>
                <a:ext uri="{FF2B5EF4-FFF2-40B4-BE49-F238E27FC236}">
                  <a16:creationId xmlns:a16="http://schemas.microsoft.com/office/drawing/2014/main" id="{28B9BDE7-7E4F-4275-A909-339AE439DBFD}"/>
                </a:ext>
              </a:extLst>
            </p:cNvPr>
            <p:cNvPicPr>
              <a:picLocks noChangeAspect="1"/>
            </p:cNvPicPr>
            <p:nvPr/>
          </p:nvPicPr>
          <p:blipFill>
            <a:blip r:embed="rId7"/>
            <a:stretch>
              <a:fillRect/>
            </a:stretch>
          </p:blipFill>
          <p:spPr>
            <a:xfrm>
              <a:off x="9390103" y="5314649"/>
              <a:ext cx="2229714" cy="1449864"/>
            </a:xfrm>
            <a:prstGeom prst="rect">
              <a:avLst/>
            </a:prstGeom>
            <a:ln>
              <a:solidFill>
                <a:schemeClr val="tx1"/>
              </a:solidFill>
            </a:ln>
          </p:spPr>
        </p:pic>
        <p:sp>
          <p:nvSpPr>
            <p:cNvPr id="22" name="正方形/長方形 21">
              <a:extLst>
                <a:ext uri="{FF2B5EF4-FFF2-40B4-BE49-F238E27FC236}">
                  <a16:creationId xmlns:a16="http://schemas.microsoft.com/office/drawing/2014/main" id="{B46E32D2-6075-48FB-989A-E1550E70B169}"/>
                </a:ext>
              </a:extLst>
            </p:cNvPr>
            <p:cNvSpPr/>
            <p:nvPr/>
          </p:nvSpPr>
          <p:spPr bwMode="auto">
            <a:xfrm>
              <a:off x="8924982" y="4692460"/>
              <a:ext cx="208067" cy="229969"/>
            </a:xfrm>
            <a:prstGeom prst="rect">
              <a:avLst/>
            </a:prstGeom>
            <a:noFill/>
            <a:ln w="381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3" name="正方形/長方形 22">
              <a:extLst>
                <a:ext uri="{FF2B5EF4-FFF2-40B4-BE49-F238E27FC236}">
                  <a16:creationId xmlns:a16="http://schemas.microsoft.com/office/drawing/2014/main" id="{48DBA980-2868-4F5D-9BD9-72167343E1F3}"/>
                </a:ext>
              </a:extLst>
            </p:cNvPr>
            <p:cNvSpPr/>
            <p:nvPr/>
          </p:nvSpPr>
          <p:spPr bwMode="auto">
            <a:xfrm>
              <a:off x="9133049" y="5125020"/>
              <a:ext cx="832194" cy="189629"/>
            </a:xfrm>
            <a:prstGeom prst="rect">
              <a:avLst/>
            </a:prstGeom>
            <a:noFill/>
            <a:ln w="381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pic>
          <p:nvPicPr>
            <p:cNvPr id="24" name="グラフィックス 23" descr="矢印: 左に回転">
              <a:extLst>
                <a:ext uri="{FF2B5EF4-FFF2-40B4-BE49-F238E27FC236}">
                  <a16:creationId xmlns:a16="http://schemas.microsoft.com/office/drawing/2014/main" id="{69A95A46-998C-420A-B9E7-2B993570A4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9004185" y="5278612"/>
              <a:ext cx="668372" cy="668372"/>
            </a:xfrm>
            <a:prstGeom prst="rect">
              <a:avLst/>
            </a:prstGeom>
          </p:spPr>
        </p:pic>
      </p:grpSp>
    </p:spTree>
    <p:extLst>
      <p:ext uri="{BB962C8B-B14F-4D97-AF65-F5344CB8AC3E}">
        <p14:creationId xmlns:p14="http://schemas.microsoft.com/office/powerpoint/2010/main" val="42411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表 18">
            <a:extLst>
              <a:ext uri="{FF2B5EF4-FFF2-40B4-BE49-F238E27FC236}">
                <a16:creationId xmlns:a16="http://schemas.microsoft.com/office/drawing/2014/main" id="{FB37602E-34BE-4DEA-82DC-C7E3B9C1BCDB}"/>
              </a:ext>
            </a:extLst>
          </p:cNvPr>
          <p:cNvGraphicFramePr>
            <a:graphicFrameLocks noGrp="1"/>
          </p:cNvGraphicFramePr>
          <p:nvPr>
            <p:extLst>
              <p:ext uri="{D42A27DB-BD31-4B8C-83A1-F6EECF244321}">
                <p14:modId xmlns:p14="http://schemas.microsoft.com/office/powerpoint/2010/main" val="388248211"/>
              </p:ext>
            </p:extLst>
          </p:nvPr>
        </p:nvGraphicFramePr>
        <p:xfrm>
          <a:off x="625775" y="1456883"/>
          <a:ext cx="11151918" cy="4341332"/>
        </p:xfrm>
        <a:graphic>
          <a:graphicData uri="http://schemas.openxmlformats.org/drawingml/2006/table">
            <a:tbl>
              <a:tblPr firstRow="1" bandRow="1">
                <a:tableStyleId>{17292A2E-F333-43FB-9621-5CBBE7FDCDCB}</a:tableStyleId>
              </a:tblPr>
              <a:tblGrid>
                <a:gridCol w="3717306">
                  <a:extLst>
                    <a:ext uri="{9D8B030D-6E8A-4147-A177-3AD203B41FA5}">
                      <a16:colId xmlns:a16="http://schemas.microsoft.com/office/drawing/2014/main" val="377430278"/>
                    </a:ext>
                  </a:extLst>
                </a:gridCol>
                <a:gridCol w="3717306">
                  <a:extLst>
                    <a:ext uri="{9D8B030D-6E8A-4147-A177-3AD203B41FA5}">
                      <a16:colId xmlns:a16="http://schemas.microsoft.com/office/drawing/2014/main" val="97813188"/>
                    </a:ext>
                  </a:extLst>
                </a:gridCol>
                <a:gridCol w="3717306">
                  <a:extLst>
                    <a:ext uri="{9D8B030D-6E8A-4147-A177-3AD203B41FA5}">
                      <a16:colId xmlns:a16="http://schemas.microsoft.com/office/drawing/2014/main" val="1551548419"/>
                    </a:ext>
                  </a:extLst>
                </a:gridCol>
              </a:tblGrid>
              <a:tr h="213856">
                <a:tc>
                  <a:txBody>
                    <a:bodyPr/>
                    <a:lstStyle/>
                    <a:p>
                      <a:pPr algn="ctr"/>
                      <a:r>
                        <a:rPr lang="ja-JP" altLang="en-US"/>
                        <a:t>ユーザーとして投稿</a:t>
                      </a:r>
                      <a:endParaRPr lang="en-GB"/>
                    </a:p>
                  </a:txBody>
                  <a:tcPr/>
                </a:tc>
                <a:tc>
                  <a:txBody>
                    <a:bodyPr/>
                    <a:lstStyle/>
                    <a:p>
                      <a:pPr algn="ctr"/>
                      <a:r>
                        <a:rPr lang="ja-JP" altLang="en-US"/>
                        <a:t>ボットとして投稿</a:t>
                      </a:r>
                      <a:endParaRPr lang="en-GB"/>
                    </a:p>
                  </a:txBody>
                  <a:tcPr/>
                </a:tc>
                <a:tc>
                  <a:txBody>
                    <a:bodyPr/>
                    <a:lstStyle/>
                    <a:p>
                      <a:pPr algn="ctr"/>
                      <a:r>
                        <a:rPr lang="ja-JP" altLang="en-US"/>
                        <a:t>アダプティブカードを投稿</a:t>
                      </a:r>
                      <a:endParaRPr lang="en-GB"/>
                    </a:p>
                  </a:txBody>
                  <a:tcPr/>
                </a:tc>
                <a:extLst>
                  <a:ext uri="{0D108BD9-81ED-4DB2-BD59-A6C34878D82A}">
                    <a16:rowId xmlns:a16="http://schemas.microsoft.com/office/drawing/2014/main" val="2154538854"/>
                  </a:ext>
                </a:extLst>
              </a:tr>
              <a:tr h="1987786">
                <a:tc>
                  <a:txBody>
                    <a:bodyPr/>
                    <a:lstStyle/>
                    <a:p>
                      <a:endParaRPr lang="en-GB"/>
                    </a:p>
                  </a:txBody>
                  <a:tcPr>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54928087"/>
                  </a:ext>
                </a:extLst>
              </a:tr>
              <a:tr h="1987786">
                <a:tc>
                  <a:txBody>
                    <a:bodyPr/>
                    <a:lstStyle/>
                    <a:p>
                      <a:endParaRPr lang="en-GB"/>
                    </a:p>
                  </a:txBody>
                  <a:tcPr>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10731307"/>
                  </a:ext>
                </a:extLst>
              </a:tr>
            </a:tbl>
          </a:graphicData>
        </a:graphic>
      </p:graphicFrame>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ja-JP" sz="4400" err="1"/>
              <a:t>PowerAutomate</a:t>
            </a:r>
            <a:r>
              <a:rPr kumimoji="1" lang="ja-JP" altLang="en-US" sz="4400"/>
              <a:t> を使って </a:t>
            </a:r>
            <a:r>
              <a:rPr kumimoji="1" lang="en-GB" altLang="ja-JP" sz="4400"/>
              <a:t>Teams </a:t>
            </a:r>
            <a:r>
              <a:rPr kumimoji="1" lang="ja-JP" altLang="en-US" sz="4400"/>
              <a:t>へメッセージを投稿する</a:t>
            </a:r>
          </a:p>
        </p:txBody>
      </p:sp>
      <p:sp>
        <p:nvSpPr>
          <p:cNvPr id="2" name="正方形/長方形 1">
            <a:extLst>
              <a:ext uri="{FF2B5EF4-FFF2-40B4-BE49-F238E27FC236}">
                <a16:creationId xmlns:a16="http://schemas.microsoft.com/office/drawing/2014/main" id="{ED94CAAC-D0EF-4DA4-8B51-2909C0B68664}"/>
              </a:ext>
            </a:extLst>
          </p:cNvPr>
          <p:cNvSpPr/>
          <p:nvPr/>
        </p:nvSpPr>
        <p:spPr>
          <a:xfrm>
            <a:off x="553273" y="1090981"/>
            <a:ext cx="10331920" cy="369332"/>
          </a:xfrm>
          <a:prstGeom prst="rect">
            <a:avLst/>
          </a:prstGeom>
        </p:spPr>
        <p:txBody>
          <a:bodyPr wrap="square">
            <a:spAutoFit/>
          </a:bodyPr>
          <a:lstStyle/>
          <a:p>
            <a:r>
              <a:rPr kumimoji="1" lang="en-US" altLang="ja-JP" err="1">
                <a:latin typeface="+mn-ea"/>
              </a:rPr>
              <a:t>PowerAutomate</a:t>
            </a:r>
            <a:r>
              <a:rPr kumimoji="1" lang="ja-JP" altLang="en-US">
                <a:latin typeface="+mn-ea"/>
              </a:rPr>
              <a:t> から </a:t>
            </a:r>
            <a:r>
              <a:rPr kumimoji="1" lang="en-GB" altLang="ja-JP">
                <a:latin typeface="+mn-ea"/>
              </a:rPr>
              <a:t>Teams </a:t>
            </a:r>
            <a:r>
              <a:rPr kumimoji="1" lang="ja-JP" altLang="en-US">
                <a:latin typeface="+mn-ea"/>
              </a:rPr>
              <a:t>のチャネルにメッセージを投稿するには、三通りの見せ方があります。</a:t>
            </a:r>
            <a:endParaRPr kumimoji="1" lang="en-GB" altLang="ja-JP">
              <a:latin typeface="+mn-ea"/>
            </a:endParaRPr>
          </a:p>
        </p:txBody>
      </p:sp>
      <p:pic>
        <p:nvPicPr>
          <p:cNvPr id="8" name="図 7">
            <a:extLst>
              <a:ext uri="{FF2B5EF4-FFF2-40B4-BE49-F238E27FC236}">
                <a16:creationId xmlns:a16="http://schemas.microsoft.com/office/drawing/2014/main" id="{3DB4469B-0E87-40EA-A6BE-744A3FC7FE13}"/>
              </a:ext>
            </a:extLst>
          </p:cNvPr>
          <p:cNvPicPr>
            <a:picLocks noChangeAspect="1"/>
          </p:cNvPicPr>
          <p:nvPr/>
        </p:nvPicPr>
        <p:blipFill>
          <a:blip r:embed="rId3"/>
          <a:stretch>
            <a:fillRect/>
          </a:stretch>
        </p:blipFill>
        <p:spPr>
          <a:xfrm>
            <a:off x="8598728" y="3909450"/>
            <a:ext cx="2660130" cy="1824684"/>
          </a:xfrm>
          <a:prstGeom prst="rect">
            <a:avLst/>
          </a:prstGeom>
          <a:ln>
            <a:solidFill>
              <a:schemeClr val="tx1"/>
            </a:solidFill>
          </a:ln>
        </p:spPr>
      </p:pic>
      <p:pic>
        <p:nvPicPr>
          <p:cNvPr id="9" name="図 8">
            <a:extLst>
              <a:ext uri="{FF2B5EF4-FFF2-40B4-BE49-F238E27FC236}">
                <a16:creationId xmlns:a16="http://schemas.microsoft.com/office/drawing/2014/main" id="{715476F2-8564-4764-A388-A2C0A57682D7}"/>
              </a:ext>
            </a:extLst>
          </p:cNvPr>
          <p:cNvPicPr>
            <a:picLocks noChangeAspect="1"/>
          </p:cNvPicPr>
          <p:nvPr/>
        </p:nvPicPr>
        <p:blipFill>
          <a:blip r:embed="rId4"/>
          <a:stretch>
            <a:fillRect/>
          </a:stretch>
        </p:blipFill>
        <p:spPr>
          <a:xfrm>
            <a:off x="871867" y="4278675"/>
            <a:ext cx="2946269" cy="767143"/>
          </a:xfrm>
          <a:prstGeom prst="rect">
            <a:avLst/>
          </a:prstGeom>
          <a:ln>
            <a:solidFill>
              <a:schemeClr val="tx1"/>
            </a:solidFill>
          </a:ln>
        </p:spPr>
      </p:pic>
      <p:pic>
        <p:nvPicPr>
          <p:cNvPr id="11" name="図 10">
            <a:extLst>
              <a:ext uri="{FF2B5EF4-FFF2-40B4-BE49-F238E27FC236}">
                <a16:creationId xmlns:a16="http://schemas.microsoft.com/office/drawing/2014/main" id="{4511A182-3FCE-4A34-8557-E359EFCECA6A}"/>
              </a:ext>
            </a:extLst>
          </p:cNvPr>
          <p:cNvPicPr>
            <a:picLocks noChangeAspect="1"/>
          </p:cNvPicPr>
          <p:nvPr/>
        </p:nvPicPr>
        <p:blipFill>
          <a:blip r:embed="rId5"/>
          <a:stretch>
            <a:fillRect/>
          </a:stretch>
        </p:blipFill>
        <p:spPr>
          <a:xfrm>
            <a:off x="4494405" y="4278675"/>
            <a:ext cx="3429244" cy="767143"/>
          </a:xfrm>
          <a:prstGeom prst="rect">
            <a:avLst/>
          </a:prstGeom>
          <a:ln>
            <a:solidFill>
              <a:schemeClr val="tx1"/>
            </a:solidFill>
          </a:ln>
        </p:spPr>
      </p:pic>
      <p:pic>
        <p:nvPicPr>
          <p:cNvPr id="12" name="図 11">
            <a:extLst>
              <a:ext uri="{FF2B5EF4-FFF2-40B4-BE49-F238E27FC236}">
                <a16:creationId xmlns:a16="http://schemas.microsoft.com/office/drawing/2014/main" id="{2A94D051-F6C9-4676-BB11-382A5F44E86D}"/>
              </a:ext>
            </a:extLst>
          </p:cNvPr>
          <p:cNvPicPr>
            <a:picLocks noChangeAspect="1"/>
          </p:cNvPicPr>
          <p:nvPr/>
        </p:nvPicPr>
        <p:blipFill>
          <a:blip r:embed="rId6"/>
          <a:stretch>
            <a:fillRect/>
          </a:stretch>
        </p:blipFill>
        <p:spPr>
          <a:xfrm>
            <a:off x="773612" y="2109570"/>
            <a:ext cx="3365827" cy="928407"/>
          </a:xfrm>
          <a:prstGeom prst="rect">
            <a:avLst/>
          </a:prstGeom>
          <a:ln>
            <a:solidFill>
              <a:schemeClr val="tx1"/>
            </a:solidFill>
          </a:ln>
        </p:spPr>
      </p:pic>
      <p:pic>
        <p:nvPicPr>
          <p:cNvPr id="14" name="図 13">
            <a:extLst>
              <a:ext uri="{FF2B5EF4-FFF2-40B4-BE49-F238E27FC236}">
                <a16:creationId xmlns:a16="http://schemas.microsoft.com/office/drawing/2014/main" id="{7B3D0CBB-BBC8-4D59-A2F4-16DCA565CD4F}"/>
              </a:ext>
            </a:extLst>
          </p:cNvPr>
          <p:cNvPicPr>
            <a:picLocks noChangeAspect="1"/>
          </p:cNvPicPr>
          <p:nvPr/>
        </p:nvPicPr>
        <p:blipFill>
          <a:blip r:embed="rId7"/>
          <a:stretch>
            <a:fillRect/>
          </a:stretch>
        </p:blipFill>
        <p:spPr>
          <a:xfrm>
            <a:off x="8146088" y="1946042"/>
            <a:ext cx="3565411" cy="1615763"/>
          </a:xfrm>
          <a:prstGeom prst="rect">
            <a:avLst/>
          </a:prstGeom>
          <a:ln>
            <a:solidFill>
              <a:schemeClr val="tx1"/>
            </a:solidFill>
          </a:ln>
        </p:spPr>
      </p:pic>
      <p:pic>
        <p:nvPicPr>
          <p:cNvPr id="15" name="図 14">
            <a:extLst>
              <a:ext uri="{FF2B5EF4-FFF2-40B4-BE49-F238E27FC236}">
                <a16:creationId xmlns:a16="http://schemas.microsoft.com/office/drawing/2014/main" id="{28E90702-B8B7-4CED-B03A-89E4DAA58A5F}"/>
              </a:ext>
            </a:extLst>
          </p:cNvPr>
          <p:cNvPicPr>
            <a:picLocks noChangeAspect="1"/>
          </p:cNvPicPr>
          <p:nvPr/>
        </p:nvPicPr>
        <p:blipFill>
          <a:blip r:embed="rId8"/>
          <a:stretch>
            <a:fillRect/>
          </a:stretch>
        </p:blipFill>
        <p:spPr>
          <a:xfrm>
            <a:off x="4454134" y="2121803"/>
            <a:ext cx="3377259" cy="929237"/>
          </a:xfrm>
          <a:prstGeom prst="rect">
            <a:avLst/>
          </a:prstGeom>
          <a:ln>
            <a:solidFill>
              <a:schemeClr val="tx1"/>
            </a:solidFill>
          </a:ln>
        </p:spPr>
      </p:pic>
      <p:sp>
        <p:nvSpPr>
          <p:cNvPr id="20" name="正方形/長方形 19">
            <a:extLst>
              <a:ext uri="{FF2B5EF4-FFF2-40B4-BE49-F238E27FC236}">
                <a16:creationId xmlns:a16="http://schemas.microsoft.com/office/drawing/2014/main" id="{808A339E-2009-4B5B-81D3-494B9CC7C19E}"/>
              </a:ext>
            </a:extLst>
          </p:cNvPr>
          <p:cNvSpPr/>
          <p:nvPr/>
        </p:nvSpPr>
        <p:spPr>
          <a:xfrm>
            <a:off x="553273" y="5884582"/>
            <a:ext cx="3806503" cy="1200329"/>
          </a:xfrm>
          <a:prstGeom prst="rect">
            <a:avLst/>
          </a:prstGeom>
        </p:spPr>
        <p:txBody>
          <a:bodyPr wrap="square">
            <a:spAutoFit/>
          </a:bodyPr>
          <a:lstStyle/>
          <a:p>
            <a:r>
              <a:rPr lang="en-US" altLang="ja-JP" err="1"/>
              <a:t>PowerAutomate</a:t>
            </a:r>
            <a:r>
              <a:rPr lang="ja-JP" altLang="en-US"/>
              <a:t> を作ったユーザーのアカウントで投稿する。</a:t>
            </a:r>
            <a:r>
              <a:rPr lang="en-US" altLang="ja-JP" err="1"/>
              <a:t>PowerAutomate</a:t>
            </a:r>
            <a:r>
              <a:rPr lang="ja-JP" altLang="en-US"/>
              <a:t>か手動かは</a:t>
            </a:r>
            <a:br>
              <a:rPr lang="en-GB" altLang="ja-JP"/>
            </a:br>
            <a:r>
              <a:rPr lang="ja-JP" altLang="en-US"/>
              <a:t>見た目ではわからない投稿方法。</a:t>
            </a:r>
            <a:endParaRPr lang="en-GB" altLang="ja-JP"/>
          </a:p>
        </p:txBody>
      </p:sp>
      <p:sp>
        <p:nvSpPr>
          <p:cNvPr id="21" name="正方形/長方形 20">
            <a:extLst>
              <a:ext uri="{FF2B5EF4-FFF2-40B4-BE49-F238E27FC236}">
                <a16:creationId xmlns:a16="http://schemas.microsoft.com/office/drawing/2014/main" id="{0655B5EE-936E-43FD-8226-8E85C30B1E73}"/>
              </a:ext>
            </a:extLst>
          </p:cNvPr>
          <p:cNvSpPr/>
          <p:nvPr/>
        </p:nvSpPr>
        <p:spPr>
          <a:xfrm>
            <a:off x="4359776" y="5884582"/>
            <a:ext cx="3806503" cy="923330"/>
          </a:xfrm>
          <a:prstGeom prst="rect">
            <a:avLst/>
          </a:prstGeom>
        </p:spPr>
        <p:txBody>
          <a:bodyPr wrap="square">
            <a:spAutoFit/>
          </a:bodyPr>
          <a:lstStyle/>
          <a:p>
            <a:r>
              <a:rPr lang="en-US" altLang="ja-JP" err="1">
                <a:solidFill>
                  <a:schemeClr val="tx1">
                    <a:lumMod val="95000"/>
                    <a:lumOff val="5000"/>
                  </a:schemeClr>
                </a:solidFill>
              </a:rPr>
              <a:t>PowerAutomate</a:t>
            </a:r>
            <a:r>
              <a:rPr lang="ja-JP" altLang="en-US">
                <a:solidFill>
                  <a:schemeClr val="tx1">
                    <a:lumMod val="95000"/>
                    <a:lumOff val="5000"/>
                  </a:schemeClr>
                </a:solidFill>
              </a:rPr>
              <a:t> </a:t>
            </a:r>
            <a:r>
              <a:rPr lang="en-US" altLang="ja-JP">
                <a:solidFill>
                  <a:schemeClr val="tx1">
                    <a:lumMod val="95000"/>
                    <a:lumOff val="5000"/>
                  </a:schemeClr>
                </a:solidFill>
              </a:rPr>
              <a:t>Bot</a:t>
            </a:r>
            <a:r>
              <a:rPr lang="ja-JP" altLang="en-US">
                <a:solidFill>
                  <a:schemeClr val="tx1">
                    <a:lumMod val="95000"/>
                    <a:lumOff val="5000"/>
                  </a:schemeClr>
                </a:solidFill>
              </a:rPr>
              <a:t> が投稿するタイプ。</a:t>
            </a:r>
            <a:endParaRPr lang="en-GB" altLang="ja-JP">
              <a:solidFill>
                <a:schemeClr val="tx1">
                  <a:lumMod val="95000"/>
                  <a:lumOff val="5000"/>
                </a:schemeClr>
              </a:solidFill>
            </a:endParaRPr>
          </a:p>
          <a:p>
            <a:r>
              <a:rPr lang="ja-JP" altLang="en-US" b="1">
                <a:solidFill>
                  <a:srgbClr val="0077FF"/>
                </a:solidFill>
              </a:rPr>
              <a:t>システムアカウントや</a:t>
            </a:r>
            <a:r>
              <a:rPr lang="en-US" altLang="ja-JP" b="1">
                <a:solidFill>
                  <a:srgbClr val="0077FF"/>
                </a:solidFill>
              </a:rPr>
              <a:t>Bot</a:t>
            </a:r>
            <a:r>
              <a:rPr lang="ja-JP" altLang="en-US" b="1">
                <a:solidFill>
                  <a:srgbClr val="0077FF"/>
                </a:solidFill>
              </a:rPr>
              <a:t>を作らなくても</a:t>
            </a:r>
            <a:r>
              <a:rPr lang="en-US" altLang="ja-JP" b="1" err="1">
                <a:solidFill>
                  <a:srgbClr val="0077FF"/>
                </a:solidFill>
              </a:rPr>
              <a:t>PowerAutomate</a:t>
            </a:r>
            <a:r>
              <a:rPr lang="ja-JP" altLang="en-US" b="1">
                <a:solidFill>
                  <a:srgbClr val="0077FF"/>
                </a:solidFill>
              </a:rPr>
              <a:t> だけで実現可能。</a:t>
            </a:r>
            <a:endParaRPr lang="en-GB" altLang="ja-JP" b="1">
              <a:solidFill>
                <a:srgbClr val="0077FF"/>
              </a:solidFill>
            </a:endParaRPr>
          </a:p>
        </p:txBody>
      </p:sp>
      <p:sp>
        <p:nvSpPr>
          <p:cNvPr id="22" name="正方形/長方形 21">
            <a:extLst>
              <a:ext uri="{FF2B5EF4-FFF2-40B4-BE49-F238E27FC236}">
                <a16:creationId xmlns:a16="http://schemas.microsoft.com/office/drawing/2014/main" id="{4DDC0FC8-50C8-4D99-A0EB-E0B66F51DFC3}"/>
              </a:ext>
            </a:extLst>
          </p:cNvPr>
          <p:cNvSpPr/>
          <p:nvPr/>
        </p:nvSpPr>
        <p:spPr>
          <a:xfrm>
            <a:off x="8144377" y="5884582"/>
            <a:ext cx="3806503" cy="923330"/>
          </a:xfrm>
          <a:prstGeom prst="rect">
            <a:avLst/>
          </a:prstGeom>
        </p:spPr>
        <p:txBody>
          <a:bodyPr wrap="square">
            <a:spAutoFit/>
          </a:bodyPr>
          <a:lstStyle/>
          <a:p>
            <a:r>
              <a:rPr lang="en-US" altLang="ja-JP">
                <a:solidFill>
                  <a:schemeClr val="tx1">
                    <a:lumMod val="95000"/>
                    <a:lumOff val="5000"/>
                  </a:schemeClr>
                </a:solidFill>
              </a:rPr>
              <a:t>JSON</a:t>
            </a:r>
            <a:r>
              <a:rPr lang="ja-JP" altLang="en-US">
                <a:solidFill>
                  <a:schemeClr val="tx1">
                    <a:lumMod val="95000"/>
                    <a:lumOff val="5000"/>
                  </a:schemeClr>
                </a:solidFill>
              </a:rPr>
              <a:t> を書いてカード状のメッセージを</a:t>
            </a:r>
            <a:r>
              <a:rPr lang="en-US" altLang="ja-JP">
                <a:solidFill>
                  <a:schemeClr val="tx1">
                    <a:lumMod val="95000"/>
                    <a:lumOff val="5000"/>
                  </a:schemeClr>
                </a:solidFill>
              </a:rPr>
              <a:t>Bot</a:t>
            </a:r>
            <a:r>
              <a:rPr lang="ja-JP" altLang="en-US">
                <a:solidFill>
                  <a:schemeClr val="tx1">
                    <a:lumMod val="95000"/>
                    <a:lumOff val="5000"/>
                  </a:schemeClr>
                </a:solidFill>
              </a:rPr>
              <a:t>として投稿する。</a:t>
            </a:r>
            <a:r>
              <a:rPr lang="ja-JP" altLang="en-US" b="1">
                <a:solidFill>
                  <a:srgbClr val="0077FF"/>
                </a:solidFill>
              </a:rPr>
              <a:t>画像やボタンも張り付けることができる。</a:t>
            </a:r>
            <a:endParaRPr lang="en-GB" altLang="ja-JP" b="1">
              <a:solidFill>
                <a:srgbClr val="0077FF"/>
              </a:solidFill>
            </a:endParaRPr>
          </a:p>
        </p:txBody>
      </p:sp>
    </p:spTree>
    <p:extLst>
      <p:ext uri="{BB962C8B-B14F-4D97-AF65-F5344CB8AC3E}">
        <p14:creationId xmlns:p14="http://schemas.microsoft.com/office/powerpoint/2010/main" val="1697083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アダプティブカードを手軽に開発 </a:t>
            </a:r>
            <a:r>
              <a:rPr kumimoji="1" lang="en-GB" altLang="ja-JP" sz="4400"/>
              <a:t>(JSON)</a:t>
            </a:r>
            <a:endParaRPr kumimoji="1" lang="ja-JP" altLang="en-US" sz="4400"/>
          </a:p>
        </p:txBody>
      </p:sp>
      <p:sp>
        <p:nvSpPr>
          <p:cNvPr id="2" name="正方形/長方形 1">
            <a:extLst>
              <a:ext uri="{FF2B5EF4-FFF2-40B4-BE49-F238E27FC236}">
                <a16:creationId xmlns:a16="http://schemas.microsoft.com/office/drawing/2014/main" id="{ED94CAAC-D0EF-4DA4-8B51-2909C0B68664}"/>
              </a:ext>
            </a:extLst>
          </p:cNvPr>
          <p:cNvSpPr/>
          <p:nvPr/>
        </p:nvSpPr>
        <p:spPr>
          <a:xfrm>
            <a:off x="553272" y="1090981"/>
            <a:ext cx="11229893" cy="646331"/>
          </a:xfrm>
          <a:prstGeom prst="rect">
            <a:avLst/>
          </a:prstGeom>
        </p:spPr>
        <p:txBody>
          <a:bodyPr wrap="square">
            <a:spAutoFit/>
          </a:bodyPr>
          <a:lstStyle/>
          <a:p>
            <a:r>
              <a:rPr kumimoji="1" lang="en-US" altLang="ja-JP">
                <a:latin typeface="+mn-ea"/>
              </a:rPr>
              <a:t>JSON</a:t>
            </a:r>
            <a:r>
              <a:rPr kumimoji="1" lang="ja-JP" altLang="en-US">
                <a:latin typeface="+mn-ea"/>
              </a:rPr>
              <a:t> が欠けなくても </a:t>
            </a:r>
            <a:r>
              <a:rPr kumimoji="1" lang="en-GB" altLang="ja-JP">
                <a:latin typeface="+mn-ea"/>
              </a:rPr>
              <a:t>Adaptive Cards Designer ( </a:t>
            </a:r>
            <a:r>
              <a:rPr lang="en-GB">
                <a:hlinkClick r:id="rId3"/>
              </a:rPr>
              <a:t>https://adaptivecards.io/designer/</a:t>
            </a:r>
            <a:r>
              <a:rPr kumimoji="1" lang="en-GB" altLang="ja-JP">
                <a:latin typeface="+mn-ea"/>
              </a:rPr>
              <a:t>) </a:t>
            </a:r>
            <a:r>
              <a:rPr kumimoji="1" lang="ja-JP" altLang="en-US">
                <a:latin typeface="+mn-ea"/>
              </a:rPr>
              <a:t>を使えば</a:t>
            </a:r>
            <a:endParaRPr kumimoji="1" lang="en-GB" altLang="ja-JP">
              <a:latin typeface="+mn-ea"/>
            </a:endParaRPr>
          </a:p>
          <a:p>
            <a:r>
              <a:rPr kumimoji="1" lang="ja-JP" altLang="en-US" b="1">
                <a:latin typeface="+mn-ea"/>
              </a:rPr>
              <a:t>部品をドラッグアンドドロップで並べ、</a:t>
            </a:r>
            <a:r>
              <a:rPr kumimoji="1" lang="en-US" altLang="ja-JP" b="1">
                <a:latin typeface="+mn-ea"/>
              </a:rPr>
              <a:t>URL</a:t>
            </a:r>
            <a:r>
              <a:rPr kumimoji="1" lang="ja-JP" altLang="en-US" b="1">
                <a:latin typeface="+mn-ea"/>
              </a:rPr>
              <a:t> や文章のプロパティを指定するだけで </a:t>
            </a:r>
            <a:r>
              <a:rPr kumimoji="1" lang="en-GB" altLang="ja-JP" b="1">
                <a:latin typeface="+mn-ea"/>
              </a:rPr>
              <a:t>JSON </a:t>
            </a:r>
            <a:r>
              <a:rPr kumimoji="1" lang="ja-JP" altLang="en-US" b="1">
                <a:latin typeface="+mn-ea"/>
              </a:rPr>
              <a:t>を自動生成。</a:t>
            </a:r>
            <a:endParaRPr kumimoji="1" lang="en-GB" altLang="ja-JP" b="1">
              <a:latin typeface="+mn-ea"/>
            </a:endParaRPr>
          </a:p>
        </p:txBody>
      </p:sp>
      <p:pic>
        <p:nvPicPr>
          <p:cNvPr id="4" name="図 3">
            <a:extLst>
              <a:ext uri="{FF2B5EF4-FFF2-40B4-BE49-F238E27FC236}">
                <a16:creationId xmlns:a16="http://schemas.microsoft.com/office/drawing/2014/main" id="{7EC9513A-4909-4FA4-878C-32D4198A27BB}"/>
              </a:ext>
            </a:extLst>
          </p:cNvPr>
          <p:cNvPicPr>
            <a:picLocks noChangeAspect="1"/>
          </p:cNvPicPr>
          <p:nvPr/>
        </p:nvPicPr>
        <p:blipFill>
          <a:blip r:embed="rId4"/>
          <a:stretch>
            <a:fillRect/>
          </a:stretch>
        </p:blipFill>
        <p:spPr>
          <a:xfrm>
            <a:off x="686746" y="1737313"/>
            <a:ext cx="7459342" cy="4197414"/>
          </a:xfrm>
          <a:prstGeom prst="rect">
            <a:avLst/>
          </a:prstGeom>
          <a:ln>
            <a:solidFill>
              <a:schemeClr val="tx1"/>
            </a:solidFill>
          </a:ln>
        </p:spPr>
      </p:pic>
      <p:pic>
        <p:nvPicPr>
          <p:cNvPr id="14" name="図 13">
            <a:extLst>
              <a:ext uri="{FF2B5EF4-FFF2-40B4-BE49-F238E27FC236}">
                <a16:creationId xmlns:a16="http://schemas.microsoft.com/office/drawing/2014/main" id="{7B3D0CBB-BBC8-4D59-A2F4-16DCA565CD4F}"/>
              </a:ext>
            </a:extLst>
          </p:cNvPr>
          <p:cNvPicPr>
            <a:picLocks noChangeAspect="1"/>
          </p:cNvPicPr>
          <p:nvPr/>
        </p:nvPicPr>
        <p:blipFill>
          <a:blip r:embed="rId5"/>
          <a:stretch>
            <a:fillRect/>
          </a:stretch>
        </p:blipFill>
        <p:spPr>
          <a:xfrm>
            <a:off x="6896471" y="4528197"/>
            <a:ext cx="4775487" cy="2164142"/>
          </a:xfrm>
          <a:prstGeom prst="rect">
            <a:avLst/>
          </a:prstGeom>
          <a:ln>
            <a:solidFill>
              <a:schemeClr val="tx1"/>
            </a:solidFill>
          </a:ln>
        </p:spPr>
      </p:pic>
      <p:pic>
        <p:nvPicPr>
          <p:cNvPr id="7" name="グラフィックス 6" descr="矢印: 左に回転">
            <a:extLst>
              <a:ext uri="{FF2B5EF4-FFF2-40B4-BE49-F238E27FC236}">
                <a16:creationId xmlns:a16="http://schemas.microsoft.com/office/drawing/2014/main" id="{41B46D31-641A-4106-813C-B527EF87D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842304" y="5041916"/>
            <a:ext cx="1450205" cy="1450205"/>
          </a:xfrm>
          <a:prstGeom prst="rect">
            <a:avLst/>
          </a:prstGeom>
        </p:spPr>
      </p:pic>
      <p:sp>
        <p:nvSpPr>
          <p:cNvPr id="18" name="吹き出し: 四角形 17">
            <a:extLst>
              <a:ext uri="{FF2B5EF4-FFF2-40B4-BE49-F238E27FC236}">
                <a16:creationId xmlns:a16="http://schemas.microsoft.com/office/drawing/2014/main" id="{E0ACC49B-8BA1-4F4D-8CE3-72B5501978D8}"/>
              </a:ext>
            </a:extLst>
          </p:cNvPr>
          <p:cNvSpPr/>
          <p:nvPr/>
        </p:nvSpPr>
        <p:spPr bwMode="auto">
          <a:xfrm>
            <a:off x="8213173" y="3741459"/>
            <a:ext cx="3520713" cy="580398"/>
          </a:xfrm>
          <a:prstGeom prst="wedgeRectCallout">
            <a:avLst>
              <a:gd name="adj1" fmla="val -21006"/>
              <a:gd name="adj2" fmla="val 11155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できた</a:t>
            </a:r>
            <a:r>
              <a:rPr kumimoji="1" lang="en-US" altLang="ja-JP" sz="1400">
                <a:solidFill>
                  <a:schemeClr val="tx1"/>
                </a:solidFill>
                <a:latin typeface="メイリオ" pitchFamily="50" charset="-128"/>
                <a:ea typeface="メイリオ" pitchFamily="50" charset="-128"/>
                <a:cs typeface="Segoe UI" pitchFamily="34" charset="0"/>
              </a:rPr>
              <a:t>JSON</a:t>
            </a:r>
            <a:r>
              <a:rPr kumimoji="1" lang="ja-JP" altLang="en-US" sz="1400">
                <a:solidFill>
                  <a:schemeClr val="tx1"/>
                </a:solidFill>
                <a:latin typeface="メイリオ" pitchFamily="50" charset="-128"/>
                <a:ea typeface="メイリオ" pitchFamily="50" charset="-128"/>
                <a:cs typeface="Segoe UI" pitchFamily="34" charset="0"/>
              </a:rPr>
              <a:t> を </a:t>
            </a:r>
            <a:r>
              <a:rPr kumimoji="1" lang="en-GB" altLang="ja-JP" sz="1400" err="1">
                <a:solidFill>
                  <a:schemeClr val="tx1"/>
                </a:solidFill>
                <a:latin typeface="メイリオ" pitchFamily="50" charset="-128"/>
                <a:ea typeface="メイリオ" pitchFamily="50" charset="-128"/>
                <a:cs typeface="Segoe UI" pitchFamily="34" charset="0"/>
              </a:rPr>
              <a:t>PowerAutomate</a:t>
            </a:r>
            <a:r>
              <a:rPr kumimoji="1" lang="en-GB" altLang="ja-JP" sz="1400">
                <a:solidFill>
                  <a:schemeClr val="tx1"/>
                </a:solidFill>
                <a:latin typeface="メイリオ" pitchFamily="50" charset="-128"/>
                <a:ea typeface="メイリオ" pitchFamily="50" charset="-128"/>
                <a:cs typeface="Segoe UI" pitchFamily="34" charset="0"/>
              </a:rPr>
              <a:t> </a:t>
            </a:r>
            <a:r>
              <a:rPr kumimoji="1" lang="ja-JP" altLang="en-US" sz="1400">
                <a:solidFill>
                  <a:schemeClr val="tx1"/>
                </a:solidFill>
                <a:latin typeface="メイリオ" pitchFamily="50" charset="-128"/>
                <a:ea typeface="メイリオ" pitchFamily="50" charset="-128"/>
                <a:cs typeface="Segoe UI" pitchFamily="34" charset="0"/>
              </a:rPr>
              <a:t>にコピペし、必要に応じて動的コンテンツも追加すれば完成！</a:t>
            </a:r>
            <a:endParaRPr kumimoji="1" lang="en-GB" altLang="ja-JP"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207161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チームでの </a:t>
            </a:r>
            <a:r>
              <a:rPr kumimoji="1" lang="en-US" altLang="ja-JP" sz="4400" err="1"/>
              <a:t>ToDo</a:t>
            </a:r>
            <a:r>
              <a:rPr kumimoji="1" lang="ja-JP" altLang="en-US" sz="4400"/>
              <a:t> 管理に </a:t>
            </a:r>
            <a:r>
              <a:rPr kumimoji="1" lang="en-US" altLang="ja-JP" sz="4400"/>
              <a:t>Planner</a:t>
            </a:r>
            <a:endParaRPr kumimoji="1" lang="ja-JP" altLang="en-US" sz="4400"/>
          </a:p>
        </p:txBody>
      </p:sp>
      <p:pic>
        <p:nvPicPr>
          <p:cNvPr id="4" name="図 3">
            <a:extLst>
              <a:ext uri="{FF2B5EF4-FFF2-40B4-BE49-F238E27FC236}">
                <a16:creationId xmlns:a16="http://schemas.microsoft.com/office/drawing/2014/main" id="{A5C340E8-4C02-439C-B918-95BCF785ECD2}"/>
              </a:ext>
            </a:extLst>
          </p:cNvPr>
          <p:cNvPicPr>
            <a:picLocks noChangeAspect="1"/>
          </p:cNvPicPr>
          <p:nvPr/>
        </p:nvPicPr>
        <p:blipFill>
          <a:blip r:embed="rId3"/>
          <a:stretch>
            <a:fillRect/>
          </a:stretch>
        </p:blipFill>
        <p:spPr>
          <a:xfrm>
            <a:off x="6171233" y="1485963"/>
            <a:ext cx="3980250" cy="2079591"/>
          </a:xfrm>
          <a:prstGeom prst="rect">
            <a:avLst/>
          </a:prstGeom>
          <a:ln>
            <a:solidFill>
              <a:schemeClr val="tx1"/>
            </a:solidFill>
          </a:ln>
        </p:spPr>
      </p:pic>
      <p:pic>
        <p:nvPicPr>
          <p:cNvPr id="9" name="図 8">
            <a:extLst>
              <a:ext uri="{FF2B5EF4-FFF2-40B4-BE49-F238E27FC236}">
                <a16:creationId xmlns:a16="http://schemas.microsoft.com/office/drawing/2014/main" id="{D93DBF7C-AD04-4173-A009-73AA439A7F81}"/>
              </a:ext>
            </a:extLst>
          </p:cNvPr>
          <p:cNvPicPr>
            <a:picLocks noChangeAspect="1"/>
          </p:cNvPicPr>
          <p:nvPr/>
        </p:nvPicPr>
        <p:blipFill>
          <a:blip r:embed="rId4"/>
          <a:stretch>
            <a:fillRect/>
          </a:stretch>
        </p:blipFill>
        <p:spPr>
          <a:xfrm>
            <a:off x="737748" y="1485963"/>
            <a:ext cx="4929885" cy="2960089"/>
          </a:xfrm>
          <a:prstGeom prst="rect">
            <a:avLst/>
          </a:prstGeom>
          <a:ln>
            <a:solidFill>
              <a:schemeClr val="tx1"/>
            </a:solidFill>
          </a:ln>
        </p:spPr>
      </p:pic>
      <p:pic>
        <p:nvPicPr>
          <p:cNvPr id="11" name="図 10">
            <a:extLst>
              <a:ext uri="{FF2B5EF4-FFF2-40B4-BE49-F238E27FC236}">
                <a16:creationId xmlns:a16="http://schemas.microsoft.com/office/drawing/2014/main" id="{AB53DEFA-AD7C-4D8B-B4A8-367D949991AF}"/>
              </a:ext>
            </a:extLst>
          </p:cNvPr>
          <p:cNvPicPr>
            <a:picLocks noChangeAspect="1"/>
          </p:cNvPicPr>
          <p:nvPr/>
        </p:nvPicPr>
        <p:blipFill>
          <a:blip r:embed="rId5"/>
          <a:stretch>
            <a:fillRect/>
          </a:stretch>
        </p:blipFill>
        <p:spPr>
          <a:xfrm>
            <a:off x="3355678" y="4051490"/>
            <a:ext cx="2311955" cy="1509471"/>
          </a:xfrm>
          <a:prstGeom prst="rect">
            <a:avLst/>
          </a:prstGeom>
          <a:ln>
            <a:solidFill>
              <a:schemeClr val="tx1"/>
            </a:solidFill>
          </a:ln>
        </p:spPr>
      </p:pic>
      <p:pic>
        <p:nvPicPr>
          <p:cNvPr id="14" name="図 13">
            <a:extLst>
              <a:ext uri="{FF2B5EF4-FFF2-40B4-BE49-F238E27FC236}">
                <a16:creationId xmlns:a16="http://schemas.microsoft.com/office/drawing/2014/main" id="{7165EB8A-0D7B-4F03-B3BD-44B1145717ED}"/>
              </a:ext>
            </a:extLst>
          </p:cNvPr>
          <p:cNvPicPr>
            <a:picLocks noChangeAspect="1"/>
          </p:cNvPicPr>
          <p:nvPr/>
        </p:nvPicPr>
        <p:blipFill>
          <a:blip r:embed="rId6"/>
          <a:stretch>
            <a:fillRect/>
          </a:stretch>
        </p:blipFill>
        <p:spPr>
          <a:xfrm>
            <a:off x="7068662" y="3487043"/>
            <a:ext cx="4385590" cy="2073918"/>
          </a:xfrm>
          <a:prstGeom prst="rect">
            <a:avLst/>
          </a:prstGeom>
          <a:ln>
            <a:solidFill>
              <a:schemeClr val="tx1"/>
            </a:solidFill>
          </a:ln>
        </p:spPr>
      </p:pic>
      <p:sp>
        <p:nvSpPr>
          <p:cNvPr id="19" name="正方形/長方形 18">
            <a:extLst>
              <a:ext uri="{FF2B5EF4-FFF2-40B4-BE49-F238E27FC236}">
                <a16:creationId xmlns:a16="http://schemas.microsoft.com/office/drawing/2014/main" id="{DE1EFEA5-F57D-402A-8068-F9ED0525461E}"/>
              </a:ext>
            </a:extLst>
          </p:cNvPr>
          <p:cNvSpPr/>
          <p:nvPr/>
        </p:nvSpPr>
        <p:spPr>
          <a:xfrm>
            <a:off x="737748" y="5712590"/>
            <a:ext cx="4929885" cy="646331"/>
          </a:xfrm>
          <a:prstGeom prst="rect">
            <a:avLst/>
          </a:prstGeom>
          <a:solidFill>
            <a:schemeClr val="bg1">
              <a:lumMod val="85000"/>
            </a:schemeClr>
          </a:solidFill>
        </p:spPr>
        <p:txBody>
          <a:bodyPr wrap="square">
            <a:spAutoFit/>
          </a:bodyPr>
          <a:lstStyle/>
          <a:p>
            <a:r>
              <a:rPr lang="ja-JP" altLang="en-US">
                <a:solidFill>
                  <a:schemeClr val="tx1">
                    <a:lumMod val="95000"/>
                    <a:lumOff val="5000"/>
                  </a:schemeClr>
                </a:solidFill>
              </a:rPr>
              <a:t>チーム内の </a:t>
            </a:r>
            <a:r>
              <a:rPr lang="en-GB" altLang="ja-JP" err="1">
                <a:solidFill>
                  <a:schemeClr val="tx1">
                    <a:lumMod val="95000"/>
                    <a:lumOff val="5000"/>
                  </a:schemeClr>
                </a:solidFill>
              </a:rPr>
              <a:t>Todo</a:t>
            </a:r>
            <a:r>
              <a:rPr lang="en-GB" altLang="ja-JP">
                <a:solidFill>
                  <a:schemeClr val="tx1">
                    <a:lumMod val="95000"/>
                    <a:lumOff val="5000"/>
                  </a:schemeClr>
                </a:solidFill>
              </a:rPr>
              <a:t> </a:t>
            </a:r>
            <a:r>
              <a:rPr lang="ja-JP" altLang="en-US">
                <a:solidFill>
                  <a:schemeClr val="tx1">
                    <a:lumMod val="95000"/>
                    <a:lumOff val="5000"/>
                  </a:schemeClr>
                </a:solidFill>
              </a:rPr>
              <a:t>を登録・可視化するサービス</a:t>
            </a:r>
            <a:endParaRPr lang="en-GB" altLang="ja-JP">
              <a:solidFill>
                <a:schemeClr val="tx1">
                  <a:lumMod val="95000"/>
                  <a:lumOff val="5000"/>
                </a:schemeClr>
              </a:solidFill>
            </a:endParaRPr>
          </a:p>
          <a:p>
            <a:r>
              <a:rPr lang="ja-JP" altLang="en-US" b="1">
                <a:solidFill>
                  <a:srgbClr val="0077FF"/>
                </a:solidFill>
              </a:rPr>
              <a:t>各ユーザーの進捗をみて各々の負荷もわかる</a:t>
            </a:r>
            <a:endParaRPr lang="en-GB" b="1">
              <a:solidFill>
                <a:srgbClr val="0077FF"/>
              </a:solidFill>
            </a:endParaRPr>
          </a:p>
        </p:txBody>
      </p:sp>
      <p:sp>
        <p:nvSpPr>
          <p:cNvPr id="20" name="正方形/長方形 19">
            <a:extLst>
              <a:ext uri="{FF2B5EF4-FFF2-40B4-BE49-F238E27FC236}">
                <a16:creationId xmlns:a16="http://schemas.microsoft.com/office/drawing/2014/main" id="{1944D2C5-6F02-4AC1-9439-79EFA27AB9A8}"/>
              </a:ext>
            </a:extLst>
          </p:cNvPr>
          <p:cNvSpPr/>
          <p:nvPr/>
        </p:nvSpPr>
        <p:spPr>
          <a:xfrm>
            <a:off x="6171233" y="5712591"/>
            <a:ext cx="5330349" cy="646331"/>
          </a:xfrm>
          <a:prstGeom prst="rect">
            <a:avLst/>
          </a:prstGeom>
          <a:solidFill>
            <a:schemeClr val="bg1">
              <a:lumMod val="85000"/>
            </a:schemeClr>
          </a:solidFill>
        </p:spPr>
        <p:txBody>
          <a:bodyPr wrap="square">
            <a:spAutoFit/>
          </a:bodyPr>
          <a:lstStyle/>
          <a:p>
            <a:r>
              <a:rPr lang="ja-JP" altLang="en-US"/>
              <a:t>自分のタスクだけを一覧でみたり</a:t>
            </a:r>
            <a:endParaRPr lang="en-GB" altLang="ja-JP"/>
          </a:p>
          <a:p>
            <a:r>
              <a:rPr lang="en-US" altLang="ja-JP" b="1">
                <a:solidFill>
                  <a:srgbClr val="0077FF"/>
                </a:solidFill>
              </a:rPr>
              <a:t>Teams</a:t>
            </a:r>
            <a:r>
              <a:rPr lang="ja-JP" altLang="en-US" b="1">
                <a:solidFill>
                  <a:srgbClr val="0077FF"/>
                </a:solidFill>
              </a:rPr>
              <a:t> のタブに貼り付けていつでも確認</a:t>
            </a:r>
            <a:endParaRPr lang="en-GB" b="1">
              <a:solidFill>
                <a:srgbClr val="0077FF"/>
              </a:solidFill>
            </a:endParaRPr>
          </a:p>
        </p:txBody>
      </p:sp>
    </p:spTree>
    <p:extLst>
      <p:ext uri="{BB962C8B-B14F-4D97-AF65-F5344CB8AC3E}">
        <p14:creationId xmlns:p14="http://schemas.microsoft.com/office/powerpoint/2010/main" val="2148569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3FF"/>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29209" y="6201733"/>
            <a:ext cx="11234056" cy="430887"/>
          </a:xfrm>
          <a:prstGeom prst="rect">
            <a:avLst/>
          </a:prstGeom>
          <a:solidFill>
            <a:srgbClr val="3333FF"/>
          </a:solid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r>
              <a:rPr lang="en-US" sz="700">
                <a:solidFill>
                  <a:srgbClr val="FFFFFF"/>
                </a:solidFill>
                <a:latin typeface="メイリオ" pitchFamily="50" charset="-128"/>
                <a:ea typeface="メイリオ" pitchFamily="50" charset="-128"/>
                <a:cs typeface="メイリオ" pitchFamily="50" charset="-128"/>
              </a:rPr>
              <a:t>© 2020 Microsoft Corporation. All rights reserved. </a:t>
            </a:r>
            <a:r>
              <a:rPr lang="en-US" sz="700" err="1">
                <a:solidFill>
                  <a:srgbClr val="FFFFFF"/>
                </a:solidFill>
                <a:latin typeface="メイリオ" pitchFamily="50" charset="-128"/>
                <a:ea typeface="メイリオ" pitchFamily="50" charset="-128"/>
                <a:cs typeface="メイリオ" pitchFamily="50" charset="-128"/>
              </a:rPr>
              <a:t>Microsoft、Windows、およびその他の製品名は、米国</a:t>
            </a:r>
            <a:r>
              <a:rPr lang="en-US" sz="700">
                <a:solidFill>
                  <a:srgbClr val="FFFFFF"/>
                </a:solidFill>
                <a:latin typeface="メイリオ" pitchFamily="50" charset="-128"/>
                <a:ea typeface="メイリオ" pitchFamily="50" charset="-128"/>
                <a:cs typeface="メイリオ" pitchFamily="50" charset="-128"/>
              </a:rPr>
              <a:t> Microsoft Corporation </a:t>
            </a:r>
            <a:r>
              <a:rPr lang="en-US" sz="700" err="1">
                <a:solidFill>
                  <a:srgbClr val="FFFFFF"/>
                </a:solidFill>
                <a:latin typeface="メイリオ" pitchFamily="50" charset="-128"/>
                <a:ea typeface="メイリオ" pitchFamily="50" charset="-128"/>
                <a:cs typeface="メイリオ" pitchFamily="50" charset="-128"/>
              </a:rPr>
              <a:t>の、米国およびその他の国における登録商標または商標です</a:t>
            </a:r>
            <a:r>
              <a:rPr lang="en-US" sz="700">
                <a:solidFill>
                  <a:srgbClr val="FFFFFF"/>
                </a:solidFill>
                <a:latin typeface="メイリオ" pitchFamily="50" charset="-128"/>
                <a:ea typeface="メイリオ" pitchFamily="50" charset="-128"/>
                <a:cs typeface="メイリオ" pitchFamily="50" charset="-128"/>
              </a:rPr>
              <a:t>。</a:t>
            </a:r>
          </a:p>
          <a:p>
            <a:r>
              <a:rPr lang="en-US" sz="700">
                <a:solidFill>
                  <a:srgbClr val="FFFFFF"/>
                </a:solidFill>
                <a:latin typeface="メイリオ" pitchFamily="50" charset="-128"/>
                <a:ea typeface="メイリオ" pitchFamily="50" charset="-128"/>
                <a:cs typeface="メイリオ" pitchFamily="50" charset="-128"/>
              </a:rPr>
              <a:t>ここに記載されている情報は、情報提供のみを目的としており、本プレゼンテーションの発表時点におけるマイクロソフトの見解を反映したものです。マイクロソフトは市場の変化に対応する必要があるため、記載された内容の実現に関するマイクロソフトの確約とは見なされないものとします。</a:t>
            </a:r>
            <a:br>
              <a:rPr lang="en-US" sz="700">
                <a:solidFill>
                  <a:srgbClr val="FFFFFF"/>
                </a:solidFill>
                <a:latin typeface="メイリオ" pitchFamily="50" charset="-128"/>
                <a:ea typeface="メイリオ" pitchFamily="50" charset="-128"/>
                <a:cs typeface="メイリオ" pitchFamily="50" charset="-128"/>
              </a:rPr>
            </a:br>
            <a:r>
              <a:rPr lang="en-US" sz="700">
                <a:solidFill>
                  <a:srgbClr val="FFFFFF"/>
                </a:solidFill>
                <a:latin typeface="メイリオ" pitchFamily="50" charset="-128"/>
                <a:ea typeface="メイリオ" pitchFamily="50" charset="-128"/>
                <a:cs typeface="メイリオ" pitchFamily="50" charset="-128"/>
              </a:rPr>
              <a:t>また、本プレゼンテーションの発表後は、提供される情報の正確性に関して、マイクロソフトはいかなる保証もいたしません。マイクロソフトは、本プレゼンテーションの情報に関して、明示、黙示、または法律の規定にかかわらず、一切の保証を行いません。</a:t>
            </a:r>
          </a:p>
        </p:txBody>
      </p:sp>
      <p:pic>
        <p:nvPicPr>
          <p:cNvPr id="4"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invGray">
          <a:xfrm>
            <a:off x="2278737" y="1936731"/>
            <a:ext cx="7634526" cy="2808312"/>
          </a:xfrm>
          <a:prstGeom prst="rect">
            <a:avLst/>
          </a:prstGeom>
          <a:solidFill>
            <a:srgbClr val="3333FF"/>
          </a:solidFill>
        </p:spPr>
      </p:pic>
    </p:spTree>
    <p:extLst>
      <p:ext uri="{BB962C8B-B14F-4D97-AF65-F5344CB8AC3E}">
        <p14:creationId xmlns:p14="http://schemas.microsoft.com/office/powerpoint/2010/main" val="1551623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r>
              <a:rPr lang="en-US" altLang="ja-JP"/>
              <a:t>Office</a:t>
            </a:r>
            <a:r>
              <a:rPr lang="ja-JP" altLang="en-US"/>
              <a:t> </a:t>
            </a:r>
            <a:r>
              <a:rPr lang="en-US" altLang="ja-JP"/>
              <a:t>365</a:t>
            </a:r>
            <a:r>
              <a:rPr lang="ja-JP" altLang="en-US"/>
              <a:t> を使った</a:t>
            </a:r>
            <a:endParaRPr lang="en-GB" altLang="ja-JP"/>
          </a:p>
          <a:p>
            <a:r>
              <a:rPr lang="ja-JP" altLang="en-US"/>
              <a:t>ペーパーレス申請</a:t>
            </a:r>
            <a:endParaRPr lang="en-GB" altLang="ja-JP"/>
          </a:p>
          <a:p>
            <a:r>
              <a:rPr lang="ja-JP" altLang="en-US"/>
              <a:t>システムの概要</a:t>
            </a:r>
            <a:endParaRPr lang="en-GB"/>
          </a:p>
        </p:txBody>
      </p:sp>
    </p:spTree>
    <p:extLst>
      <p:ext uri="{BB962C8B-B14F-4D97-AF65-F5344CB8AC3E}">
        <p14:creationId xmlns:p14="http://schemas.microsoft.com/office/powerpoint/2010/main" val="3807839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033412AD-53D8-4861-B352-A4053D7D4BC0}"/>
              </a:ext>
            </a:extLst>
          </p:cNvPr>
          <p:cNvSpPr/>
          <p:nvPr/>
        </p:nvSpPr>
        <p:spPr bwMode="auto">
          <a:xfrm>
            <a:off x="3719804" y="110159"/>
            <a:ext cx="1362269" cy="516552"/>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42" name="タイトル 2">
            <a:extLst>
              <a:ext uri="{FF2B5EF4-FFF2-40B4-BE49-F238E27FC236}">
                <a16:creationId xmlns:a16="http://schemas.microsoft.com/office/drawing/2014/main" id="{84B7FAC1-53E1-4854-8C9A-E31C28EA3540}"/>
              </a:ext>
            </a:extLst>
          </p:cNvPr>
          <p:cNvSpPr>
            <a:spLocks noGrp="1"/>
          </p:cNvSpPr>
          <p:nvPr>
            <p:ph type="title"/>
          </p:nvPr>
        </p:nvSpPr>
        <p:spPr/>
        <p:txBody>
          <a:bodyPr/>
          <a:lstStyle/>
          <a:p>
            <a:r>
              <a:rPr lang="ja-JP" altLang="en-US">
                <a:solidFill>
                  <a:schemeClr val="bg2">
                    <a:lumMod val="75000"/>
                  </a:schemeClr>
                </a:solidFill>
                <a:latin typeface="+mn-ea"/>
                <a:ea typeface="+mn-ea"/>
              </a:rPr>
              <a:t>今も多く残る書面での申請 </a:t>
            </a:r>
            <a:endParaRPr lang="en-GB">
              <a:solidFill>
                <a:schemeClr val="bg2">
                  <a:lumMod val="75000"/>
                </a:schemeClr>
              </a:solidFill>
              <a:latin typeface="+mn-ea"/>
              <a:ea typeface="+mn-ea"/>
            </a:endParaRPr>
          </a:p>
        </p:txBody>
      </p:sp>
      <p:sp>
        <p:nvSpPr>
          <p:cNvPr id="1024" name="テキスト ボックス 1023">
            <a:extLst>
              <a:ext uri="{FF2B5EF4-FFF2-40B4-BE49-F238E27FC236}">
                <a16:creationId xmlns:a16="http://schemas.microsoft.com/office/drawing/2014/main" id="{101E4240-0648-49C0-9EFC-6798072EB124}"/>
              </a:ext>
            </a:extLst>
          </p:cNvPr>
          <p:cNvSpPr txBox="1"/>
          <p:nvPr/>
        </p:nvSpPr>
        <p:spPr>
          <a:xfrm>
            <a:off x="477253" y="1055864"/>
            <a:ext cx="2633947" cy="503590"/>
          </a:xfrm>
          <a:prstGeom prst="rect">
            <a:avLst/>
          </a:prstGeom>
          <a:solidFill>
            <a:schemeClr val="accent1"/>
          </a:solidFill>
        </p:spPr>
        <p:txBody>
          <a:bodyPr wrap="square" lIns="36000" tIns="36000" rIns="36000" bIns="36000" rtlCol="0">
            <a:spAutoFit/>
          </a:bodyPr>
          <a:lstStyle/>
          <a:p>
            <a:pPr algn="ctr"/>
            <a:r>
              <a:rPr lang="ja-JP" altLang="en-US" sz="2800" spc="-70">
                <a:solidFill>
                  <a:schemeClr val="bg1"/>
                </a:solidFill>
                <a:latin typeface="+mn-ea"/>
              </a:rPr>
              <a:t>お客様事例</a:t>
            </a:r>
            <a:endParaRPr lang="en-GB" altLang="ja-JP" sz="2400" spc="-70">
              <a:solidFill>
                <a:schemeClr val="bg1"/>
              </a:solidFill>
              <a:latin typeface="+mn-ea"/>
              <a:ea typeface="+mn-ea"/>
            </a:endParaRPr>
          </a:p>
        </p:txBody>
      </p:sp>
      <p:pic>
        <p:nvPicPr>
          <p:cNvPr id="16" name="グラフィックス 15" descr="ユーザー">
            <a:extLst>
              <a:ext uri="{FF2B5EF4-FFF2-40B4-BE49-F238E27FC236}">
                <a16:creationId xmlns:a16="http://schemas.microsoft.com/office/drawing/2014/main" id="{70E752EB-0543-4A2F-B66C-74A0E077BA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6517" y="1642728"/>
            <a:ext cx="914400" cy="914400"/>
          </a:xfrm>
          <a:prstGeom prst="rect">
            <a:avLst/>
          </a:prstGeom>
        </p:spPr>
      </p:pic>
      <p:sp>
        <p:nvSpPr>
          <p:cNvPr id="33" name="テキスト ボックス 32">
            <a:extLst>
              <a:ext uri="{FF2B5EF4-FFF2-40B4-BE49-F238E27FC236}">
                <a16:creationId xmlns:a16="http://schemas.microsoft.com/office/drawing/2014/main" id="{940F7E36-8A43-46A2-A1C5-A801BC25E187}"/>
              </a:ext>
            </a:extLst>
          </p:cNvPr>
          <p:cNvSpPr txBox="1"/>
          <p:nvPr/>
        </p:nvSpPr>
        <p:spPr>
          <a:xfrm>
            <a:off x="6111864" y="1055864"/>
            <a:ext cx="1243706"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rPr>
              <a:t>受領</a:t>
            </a:r>
            <a:endParaRPr lang="en-GB" sz="2400" spc="-70">
              <a:solidFill>
                <a:schemeClr val="bg1"/>
              </a:solidFill>
              <a:latin typeface="+mn-ea"/>
              <a:ea typeface="+mn-ea"/>
            </a:endParaRPr>
          </a:p>
        </p:txBody>
      </p:sp>
      <p:sp>
        <p:nvSpPr>
          <p:cNvPr id="35" name="正方形/長方形 34">
            <a:extLst>
              <a:ext uri="{FF2B5EF4-FFF2-40B4-BE49-F238E27FC236}">
                <a16:creationId xmlns:a16="http://schemas.microsoft.com/office/drawing/2014/main" id="{1C6637A2-0CCB-4368-9BB2-C244D4862E5D}"/>
              </a:ext>
            </a:extLst>
          </p:cNvPr>
          <p:cNvSpPr/>
          <p:nvPr/>
        </p:nvSpPr>
        <p:spPr>
          <a:xfrm>
            <a:off x="5963678" y="2744847"/>
            <a:ext cx="1540077" cy="400110"/>
          </a:xfrm>
          <a:prstGeom prst="rect">
            <a:avLst/>
          </a:prstGeom>
        </p:spPr>
        <p:txBody>
          <a:bodyPr wrap="square">
            <a:spAutoFit/>
          </a:bodyPr>
          <a:lstStyle/>
          <a:p>
            <a:pPr algn="ctr"/>
            <a:r>
              <a:rPr lang="ja-JP" altLang="en-US" sz="2000" b="1" spc="-70">
                <a:solidFill>
                  <a:srgbClr val="0070C0"/>
                </a:solidFill>
                <a:latin typeface="+mn-ea"/>
              </a:rPr>
              <a:t>社内便</a:t>
            </a:r>
            <a:endParaRPr lang="en-GB" sz="2000" b="1" spc="-70">
              <a:solidFill>
                <a:srgbClr val="0070C0"/>
              </a:solidFill>
              <a:latin typeface="+mn-ea"/>
            </a:endParaRPr>
          </a:p>
        </p:txBody>
      </p:sp>
      <p:sp>
        <p:nvSpPr>
          <p:cNvPr id="36" name="テキスト ボックス 35">
            <a:extLst>
              <a:ext uri="{FF2B5EF4-FFF2-40B4-BE49-F238E27FC236}">
                <a16:creationId xmlns:a16="http://schemas.microsoft.com/office/drawing/2014/main" id="{B477741C-304A-40F2-B4C3-49FB904CB14C}"/>
              </a:ext>
            </a:extLst>
          </p:cNvPr>
          <p:cNvSpPr txBox="1"/>
          <p:nvPr/>
        </p:nvSpPr>
        <p:spPr>
          <a:xfrm>
            <a:off x="10186856" y="1040015"/>
            <a:ext cx="1429107"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rPr>
              <a:t>作業登録</a:t>
            </a:r>
            <a:endParaRPr lang="en-GB" sz="2400" spc="-70">
              <a:solidFill>
                <a:schemeClr val="bg1"/>
              </a:solidFill>
              <a:latin typeface="+mn-ea"/>
              <a:ea typeface="+mn-ea"/>
            </a:endParaRPr>
          </a:p>
        </p:txBody>
      </p:sp>
      <p:sp>
        <p:nvSpPr>
          <p:cNvPr id="39" name="正方形/長方形 38">
            <a:extLst>
              <a:ext uri="{FF2B5EF4-FFF2-40B4-BE49-F238E27FC236}">
                <a16:creationId xmlns:a16="http://schemas.microsoft.com/office/drawing/2014/main" id="{C2E628F1-757A-42A0-852A-E0DBF7BC02C0}"/>
              </a:ext>
            </a:extLst>
          </p:cNvPr>
          <p:cNvSpPr/>
          <p:nvPr/>
        </p:nvSpPr>
        <p:spPr>
          <a:xfrm>
            <a:off x="9851904" y="2715754"/>
            <a:ext cx="1980615" cy="707886"/>
          </a:xfrm>
          <a:prstGeom prst="rect">
            <a:avLst/>
          </a:prstGeom>
        </p:spPr>
        <p:txBody>
          <a:bodyPr wrap="square">
            <a:spAutoFit/>
          </a:bodyPr>
          <a:lstStyle/>
          <a:p>
            <a:pPr algn="ctr"/>
            <a:r>
              <a:rPr lang="ja-JP" altLang="en-US" sz="2000" b="1" spc="-70">
                <a:solidFill>
                  <a:srgbClr val="0070C0"/>
                </a:solidFill>
                <a:latin typeface="+mn-ea"/>
              </a:rPr>
              <a:t>データベース</a:t>
            </a:r>
            <a:br>
              <a:rPr lang="en-GB" altLang="ja-JP" sz="2000" b="1" spc="-70">
                <a:solidFill>
                  <a:srgbClr val="0070C0"/>
                </a:solidFill>
                <a:latin typeface="+mn-ea"/>
              </a:rPr>
            </a:br>
            <a:r>
              <a:rPr lang="en-GB" altLang="ja-JP" sz="2000" b="1" spc="-70">
                <a:solidFill>
                  <a:srgbClr val="0070C0"/>
                </a:solidFill>
                <a:latin typeface="+mn-ea"/>
              </a:rPr>
              <a:t>Access</a:t>
            </a:r>
            <a:endParaRPr lang="en-GB" sz="2000" b="1" spc="-100">
              <a:solidFill>
                <a:srgbClr val="0070C0"/>
              </a:solidFill>
              <a:latin typeface="+mn-ea"/>
            </a:endParaRPr>
          </a:p>
        </p:txBody>
      </p:sp>
      <p:pic>
        <p:nvPicPr>
          <p:cNvPr id="7" name="グラフィックス 6" descr="テーブル">
            <a:extLst>
              <a:ext uri="{FF2B5EF4-FFF2-40B4-BE49-F238E27FC236}">
                <a16:creationId xmlns:a16="http://schemas.microsoft.com/office/drawing/2014/main" id="{C7F16C65-0884-4C02-A3DC-EA11337347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85011" y="1572639"/>
            <a:ext cx="914400" cy="914400"/>
          </a:xfrm>
          <a:prstGeom prst="rect">
            <a:avLst/>
          </a:prstGeom>
        </p:spPr>
      </p:pic>
      <p:sp>
        <p:nvSpPr>
          <p:cNvPr id="19" name="テキスト ボックス 18">
            <a:extLst>
              <a:ext uri="{FF2B5EF4-FFF2-40B4-BE49-F238E27FC236}">
                <a16:creationId xmlns:a16="http://schemas.microsoft.com/office/drawing/2014/main" id="{93CBCDDD-6A45-4B1C-B4F1-D89375D48D6D}"/>
              </a:ext>
            </a:extLst>
          </p:cNvPr>
          <p:cNvSpPr txBox="1"/>
          <p:nvPr/>
        </p:nvSpPr>
        <p:spPr>
          <a:xfrm>
            <a:off x="7876385" y="1040015"/>
            <a:ext cx="1669193"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rPr>
              <a:t>担当者確認</a:t>
            </a:r>
            <a:endParaRPr lang="en-GB" sz="2400" spc="-70">
              <a:solidFill>
                <a:schemeClr val="bg1"/>
              </a:solidFill>
              <a:latin typeface="+mn-ea"/>
              <a:ea typeface="+mn-ea"/>
            </a:endParaRPr>
          </a:p>
        </p:txBody>
      </p:sp>
      <p:pic>
        <p:nvPicPr>
          <p:cNvPr id="47" name="グラフィックス 46" descr="ユーザー">
            <a:extLst>
              <a:ext uri="{FF2B5EF4-FFF2-40B4-BE49-F238E27FC236}">
                <a16:creationId xmlns:a16="http://schemas.microsoft.com/office/drawing/2014/main" id="{638542B8-9CAF-4D49-972D-B34F9CD33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0629" y="1622101"/>
            <a:ext cx="914400" cy="914400"/>
          </a:xfrm>
          <a:prstGeom prst="rect">
            <a:avLst/>
          </a:prstGeom>
        </p:spPr>
      </p:pic>
      <p:sp>
        <p:nvSpPr>
          <p:cNvPr id="48" name="正方形/長方形 47">
            <a:extLst>
              <a:ext uri="{FF2B5EF4-FFF2-40B4-BE49-F238E27FC236}">
                <a16:creationId xmlns:a16="http://schemas.microsoft.com/office/drawing/2014/main" id="{0B178C9E-FB00-48DD-AEA7-96574E02CCF6}"/>
              </a:ext>
            </a:extLst>
          </p:cNvPr>
          <p:cNvSpPr/>
          <p:nvPr/>
        </p:nvSpPr>
        <p:spPr>
          <a:xfrm>
            <a:off x="7907791" y="2724220"/>
            <a:ext cx="1540077" cy="400110"/>
          </a:xfrm>
          <a:prstGeom prst="rect">
            <a:avLst/>
          </a:prstGeom>
        </p:spPr>
        <p:txBody>
          <a:bodyPr wrap="square">
            <a:spAutoFit/>
          </a:bodyPr>
          <a:lstStyle/>
          <a:p>
            <a:pPr algn="ctr"/>
            <a:r>
              <a:rPr lang="ja-JP" altLang="en-US" sz="2000" b="1" spc="-70">
                <a:solidFill>
                  <a:srgbClr val="0070C0"/>
                </a:solidFill>
                <a:latin typeface="+mn-ea"/>
              </a:rPr>
              <a:t>判子など</a:t>
            </a:r>
            <a:endParaRPr lang="en-GB" sz="2000" b="1" spc="-70">
              <a:solidFill>
                <a:srgbClr val="0070C0"/>
              </a:solidFill>
              <a:latin typeface="+mn-ea"/>
            </a:endParaRPr>
          </a:p>
        </p:txBody>
      </p:sp>
      <p:sp>
        <p:nvSpPr>
          <p:cNvPr id="6" name="テキスト ボックス 5">
            <a:extLst>
              <a:ext uri="{FF2B5EF4-FFF2-40B4-BE49-F238E27FC236}">
                <a16:creationId xmlns:a16="http://schemas.microsoft.com/office/drawing/2014/main" id="{17754F72-9B7F-41AD-9212-6728171D0C0F}"/>
              </a:ext>
            </a:extLst>
          </p:cNvPr>
          <p:cNvSpPr txBox="1"/>
          <p:nvPr/>
        </p:nvSpPr>
        <p:spPr>
          <a:xfrm>
            <a:off x="3769148" y="2729040"/>
            <a:ext cx="1805230" cy="688256"/>
          </a:xfrm>
          <a:prstGeom prst="rect">
            <a:avLst/>
          </a:prstGeom>
          <a:noFill/>
        </p:spPr>
        <p:txBody>
          <a:bodyPr wrap="none" lIns="36000" tIns="36000" rIns="36000" bIns="36000" rtlCol="0">
            <a:spAutoFit/>
          </a:bodyPr>
          <a:lstStyle/>
          <a:p>
            <a:pPr algn="ctr"/>
            <a:r>
              <a:rPr lang="en-US" altLang="ja-JP" sz="2000" b="1" spc="-70">
                <a:solidFill>
                  <a:srgbClr val="0070C0"/>
                </a:solidFill>
                <a:latin typeface="+mn-ea"/>
              </a:rPr>
              <a:t>Excel </a:t>
            </a:r>
            <a:r>
              <a:rPr lang="ja-JP" altLang="en-US" sz="2000" b="1" spc="-70">
                <a:solidFill>
                  <a:srgbClr val="0070C0"/>
                </a:solidFill>
                <a:latin typeface="+mn-ea"/>
              </a:rPr>
              <a:t>や</a:t>
            </a:r>
            <a:r>
              <a:rPr lang="en-US" altLang="ja-JP" sz="2000" b="1" spc="-70">
                <a:solidFill>
                  <a:srgbClr val="0070C0"/>
                </a:solidFill>
                <a:latin typeface="+mn-ea"/>
              </a:rPr>
              <a:t> </a:t>
            </a:r>
            <a:endParaRPr lang="en-GB" altLang="ja-JP" sz="2000" b="1" spc="-70">
              <a:solidFill>
                <a:srgbClr val="0070C0"/>
              </a:solidFill>
              <a:latin typeface="+mn-ea"/>
            </a:endParaRPr>
          </a:p>
          <a:p>
            <a:pPr algn="ctr"/>
            <a:r>
              <a:rPr lang="ja-JP" altLang="en-US" sz="2000" b="1" spc="-70">
                <a:solidFill>
                  <a:srgbClr val="0070C0"/>
                </a:solidFill>
                <a:latin typeface="+mn-ea"/>
              </a:rPr>
              <a:t>専用の申請用紙</a:t>
            </a:r>
            <a:endParaRPr lang="en-GB" sz="2000" b="1" spc="-70">
              <a:solidFill>
                <a:srgbClr val="0070C0"/>
              </a:solidFill>
              <a:latin typeface="+mn-ea"/>
            </a:endParaRPr>
          </a:p>
        </p:txBody>
      </p:sp>
      <p:sp>
        <p:nvSpPr>
          <p:cNvPr id="17" name="テキスト ボックス 16">
            <a:extLst>
              <a:ext uri="{FF2B5EF4-FFF2-40B4-BE49-F238E27FC236}">
                <a16:creationId xmlns:a16="http://schemas.microsoft.com/office/drawing/2014/main" id="{350B4312-CF87-400C-87E9-702F8DA4E4E8}"/>
              </a:ext>
            </a:extLst>
          </p:cNvPr>
          <p:cNvSpPr txBox="1"/>
          <p:nvPr/>
        </p:nvSpPr>
        <p:spPr>
          <a:xfrm>
            <a:off x="3752478" y="1056168"/>
            <a:ext cx="1838571"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ea typeface="+mn-ea"/>
              </a:rPr>
              <a:t>申請書記入</a:t>
            </a:r>
            <a:endParaRPr lang="en-GB" sz="2400" spc="-70">
              <a:solidFill>
                <a:schemeClr val="bg1"/>
              </a:solidFill>
              <a:latin typeface="+mn-ea"/>
              <a:ea typeface="+mn-ea"/>
            </a:endParaRPr>
          </a:p>
        </p:txBody>
      </p:sp>
      <p:pic>
        <p:nvPicPr>
          <p:cNvPr id="14" name="グラフィックス 13" descr="鉛筆">
            <a:extLst>
              <a:ext uri="{FF2B5EF4-FFF2-40B4-BE49-F238E27FC236}">
                <a16:creationId xmlns:a16="http://schemas.microsoft.com/office/drawing/2014/main" id="{36D7F86E-921C-4205-8D09-9C7B209F6E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10631" y="1703591"/>
            <a:ext cx="833433" cy="833433"/>
          </a:xfrm>
          <a:prstGeom prst="rect">
            <a:avLst/>
          </a:prstGeom>
        </p:spPr>
      </p:pic>
      <p:cxnSp>
        <p:nvCxnSpPr>
          <p:cNvPr id="20" name="直線矢印コネクタ 19">
            <a:extLst>
              <a:ext uri="{FF2B5EF4-FFF2-40B4-BE49-F238E27FC236}">
                <a16:creationId xmlns:a16="http://schemas.microsoft.com/office/drawing/2014/main" id="{6C8C9C91-4E28-43C8-A6D7-7447D2A2171E}"/>
              </a:ext>
            </a:extLst>
          </p:cNvPr>
          <p:cNvCxnSpPr>
            <a:cxnSpLocks/>
            <a:stCxn id="17" idx="3"/>
            <a:endCxn id="33" idx="1"/>
          </p:cNvCxnSpPr>
          <p:nvPr/>
        </p:nvCxnSpPr>
        <p:spPr>
          <a:xfrm flipV="1">
            <a:off x="5591049" y="1276882"/>
            <a:ext cx="520815" cy="304"/>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A07E351B-CD2B-4B3F-8FFE-2390A27C498A}"/>
              </a:ext>
            </a:extLst>
          </p:cNvPr>
          <p:cNvCxnSpPr>
            <a:cxnSpLocks/>
            <a:stCxn id="19" idx="3"/>
            <a:endCxn id="36" idx="1"/>
          </p:cNvCxnSpPr>
          <p:nvPr/>
        </p:nvCxnSpPr>
        <p:spPr>
          <a:xfrm>
            <a:off x="9545578" y="1261033"/>
            <a:ext cx="641278" cy="0"/>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14818B0-A937-4777-A52D-77F46F0A5C04}"/>
              </a:ext>
            </a:extLst>
          </p:cNvPr>
          <p:cNvCxnSpPr>
            <a:cxnSpLocks/>
            <a:stCxn id="33" idx="3"/>
            <a:endCxn id="19" idx="1"/>
          </p:cNvCxnSpPr>
          <p:nvPr/>
        </p:nvCxnSpPr>
        <p:spPr>
          <a:xfrm flipV="1">
            <a:off x="7355570" y="1261033"/>
            <a:ext cx="520815" cy="15849"/>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B1652F90-D253-4FA1-B4FD-02F010CF3E9F}"/>
              </a:ext>
            </a:extLst>
          </p:cNvPr>
          <p:cNvGrpSpPr/>
          <p:nvPr/>
        </p:nvGrpSpPr>
        <p:grpSpPr>
          <a:xfrm>
            <a:off x="3536156" y="3764749"/>
            <a:ext cx="2242824" cy="1514475"/>
            <a:chOff x="3719804" y="4314829"/>
            <a:chExt cx="1871245" cy="1514475"/>
          </a:xfrm>
        </p:grpSpPr>
        <p:sp>
          <p:nvSpPr>
            <p:cNvPr id="3" name="吹き出し: 四角形 2">
              <a:extLst>
                <a:ext uri="{FF2B5EF4-FFF2-40B4-BE49-F238E27FC236}">
                  <a16:creationId xmlns:a16="http://schemas.microsoft.com/office/drawing/2014/main" id="{EB36AFFF-D22E-4E24-A233-7708C6300134}"/>
                </a:ext>
              </a:extLst>
            </p:cNvPr>
            <p:cNvSpPr/>
            <p:nvPr/>
          </p:nvSpPr>
          <p:spPr bwMode="auto">
            <a:xfrm>
              <a:off x="3719804" y="4314829"/>
              <a:ext cx="1871245" cy="1514475"/>
            </a:xfrm>
            <a:prstGeom prst="wedgeRectCallout">
              <a:avLst>
                <a:gd name="adj1" fmla="val -12434"/>
                <a:gd name="adj2" fmla="val -71474"/>
              </a:avLst>
            </a:prstGeom>
            <a:solidFill>
              <a:schemeClr val="accent6">
                <a:lumMod val="5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600">
                <a:solidFill>
                  <a:schemeClr val="tx1"/>
                </a:solidFill>
                <a:latin typeface="メイリオ" pitchFamily="50" charset="-128"/>
                <a:ea typeface="メイリオ" pitchFamily="50" charset="-128"/>
                <a:cs typeface="Segoe UI" pitchFamily="34" charset="0"/>
              </a:endParaRPr>
            </a:p>
          </p:txBody>
        </p:sp>
        <p:sp>
          <p:nvSpPr>
            <p:cNvPr id="32" name="テキスト ボックス 31">
              <a:extLst>
                <a:ext uri="{FF2B5EF4-FFF2-40B4-BE49-F238E27FC236}">
                  <a16:creationId xmlns:a16="http://schemas.microsoft.com/office/drawing/2014/main" id="{92A7FE94-327A-40F1-AA94-9428AAAB837B}"/>
                </a:ext>
              </a:extLst>
            </p:cNvPr>
            <p:cNvSpPr txBox="1"/>
            <p:nvPr/>
          </p:nvSpPr>
          <p:spPr>
            <a:xfrm>
              <a:off x="3752812" y="4467069"/>
              <a:ext cx="1805229" cy="1303809"/>
            </a:xfrm>
            <a:prstGeom prst="rect">
              <a:avLst/>
            </a:prstGeom>
            <a:noFill/>
          </p:spPr>
          <p:txBody>
            <a:bodyPr wrap="none" lIns="36000" tIns="36000" rIns="36000" bIns="36000" rtlCol="0">
              <a:spAutoFit/>
            </a:bodyPr>
            <a:lstStyle/>
            <a:p>
              <a:pPr algn="ctr"/>
              <a:r>
                <a:rPr lang="ja-JP" altLang="en-US" sz="2000" spc="-70">
                  <a:solidFill>
                    <a:schemeClr val="bg1"/>
                  </a:solidFill>
                  <a:latin typeface="+mn-ea"/>
                </a:rPr>
                <a:t>新規申請や</a:t>
              </a:r>
              <a:endParaRPr lang="en-GB" altLang="ja-JP" sz="2000" spc="-70">
                <a:solidFill>
                  <a:schemeClr val="bg1"/>
                </a:solidFill>
                <a:latin typeface="+mn-ea"/>
              </a:endParaRPr>
            </a:p>
            <a:p>
              <a:pPr algn="ctr"/>
              <a:r>
                <a:rPr lang="ja-JP" altLang="en-US" sz="2000" spc="-70">
                  <a:solidFill>
                    <a:schemeClr val="bg1"/>
                  </a:solidFill>
                  <a:latin typeface="+mn-ea"/>
                </a:rPr>
                <a:t>書き直しのたび</a:t>
              </a:r>
              <a:endParaRPr lang="en-GB" altLang="ja-JP" sz="2000" spc="-70">
                <a:solidFill>
                  <a:schemeClr val="bg1"/>
                </a:solidFill>
                <a:latin typeface="+mn-ea"/>
              </a:endParaRPr>
            </a:p>
            <a:p>
              <a:pPr algn="ctr"/>
              <a:r>
                <a:rPr lang="ja-JP" altLang="en-US" sz="2000" spc="-70">
                  <a:solidFill>
                    <a:schemeClr val="bg1"/>
                  </a:solidFill>
                  <a:latin typeface="+mn-ea"/>
                </a:rPr>
                <a:t>用紙を印刷する</a:t>
              </a:r>
              <a:endParaRPr lang="en-GB" altLang="ja-JP" sz="2000" spc="-70">
                <a:solidFill>
                  <a:schemeClr val="bg1"/>
                </a:solidFill>
                <a:latin typeface="+mn-ea"/>
              </a:endParaRPr>
            </a:p>
            <a:p>
              <a:pPr algn="ctr"/>
              <a:r>
                <a:rPr lang="ja-JP" altLang="en-US" sz="2000" b="1" spc="-70">
                  <a:solidFill>
                    <a:schemeClr val="bg1"/>
                  </a:solidFill>
                  <a:latin typeface="+mn-ea"/>
                </a:rPr>
                <a:t>紙を多く消費</a:t>
              </a:r>
              <a:endParaRPr lang="en-GB" altLang="ja-JP" sz="2000" b="1" spc="-70">
                <a:solidFill>
                  <a:schemeClr val="bg1"/>
                </a:solidFill>
                <a:latin typeface="+mn-ea"/>
              </a:endParaRPr>
            </a:p>
          </p:txBody>
        </p:sp>
      </p:grpSp>
      <p:grpSp>
        <p:nvGrpSpPr>
          <p:cNvPr id="12" name="グループ化 11">
            <a:extLst>
              <a:ext uri="{FF2B5EF4-FFF2-40B4-BE49-F238E27FC236}">
                <a16:creationId xmlns:a16="http://schemas.microsoft.com/office/drawing/2014/main" id="{3E900ED2-2116-4486-ABFF-233705D13F26}"/>
              </a:ext>
            </a:extLst>
          </p:cNvPr>
          <p:cNvGrpSpPr/>
          <p:nvPr/>
        </p:nvGrpSpPr>
        <p:grpSpPr>
          <a:xfrm>
            <a:off x="6605069" y="3750100"/>
            <a:ext cx="2460350" cy="1514475"/>
            <a:chOff x="6806529" y="4300180"/>
            <a:chExt cx="2052732" cy="1514475"/>
          </a:xfrm>
        </p:grpSpPr>
        <p:sp>
          <p:nvSpPr>
            <p:cNvPr id="34" name="吹き出し: 四角形 33">
              <a:extLst>
                <a:ext uri="{FF2B5EF4-FFF2-40B4-BE49-F238E27FC236}">
                  <a16:creationId xmlns:a16="http://schemas.microsoft.com/office/drawing/2014/main" id="{CBDD52C4-6564-4993-849A-9492BA26259B}"/>
                </a:ext>
              </a:extLst>
            </p:cNvPr>
            <p:cNvSpPr/>
            <p:nvPr/>
          </p:nvSpPr>
          <p:spPr bwMode="auto">
            <a:xfrm>
              <a:off x="6874436" y="4300180"/>
              <a:ext cx="1916920" cy="1514475"/>
            </a:xfrm>
            <a:prstGeom prst="wedgeRectCallout">
              <a:avLst>
                <a:gd name="adj1" fmla="val -12434"/>
                <a:gd name="adj2" fmla="val -71474"/>
              </a:avLst>
            </a:prstGeom>
            <a:solidFill>
              <a:schemeClr val="accent6">
                <a:lumMod val="5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600">
                <a:solidFill>
                  <a:schemeClr val="tx1"/>
                </a:solidFill>
                <a:latin typeface="メイリオ" pitchFamily="50" charset="-128"/>
                <a:ea typeface="メイリオ" pitchFamily="50" charset="-128"/>
                <a:cs typeface="Segoe UI" pitchFamily="34" charset="0"/>
              </a:endParaRPr>
            </a:p>
          </p:txBody>
        </p:sp>
        <p:sp>
          <p:nvSpPr>
            <p:cNvPr id="41" name="テキスト ボックス 40">
              <a:extLst>
                <a:ext uri="{FF2B5EF4-FFF2-40B4-BE49-F238E27FC236}">
                  <a16:creationId xmlns:a16="http://schemas.microsoft.com/office/drawing/2014/main" id="{52C5FD7A-21EA-4CA9-B5F8-54CF4BA5F1DF}"/>
                </a:ext>
              </a:extLst>
            </p:cNvPr>
            <p:cNvSpPr txBox="1"/>
            <p:nvPr/>
          </p:nvSpPr>
          <p:spPr>
            <a:xfrm>
              <a:off x="6806529" y="4452420"/>
              <a:ext cx="2052732" cy="1303809"/>
            </a:xfrm>
            <a:prstGeom prst="rect">
              <a:avLst/>
            </a:prstGeom>
            <a:noFill/>
          </p:spPr>
          <p:txBody>
            <a:bodyPr wrap="none" lIns="36000" tIns="36000" rIns="36000" bIns="36000" rtlCol="0">
              <a:spAutoFit/>
            </a:bodyPr>
            <a:lstStyle/>
            <a:p>
              <a:pPr algn="ctr"/>
              <a:r>
                <a:rPr lang="ja-JP" altLang="en-US" sz="2000" b="1" spc="-70">
                  <a:solidFill>
                    <a:schemeClr val="bg1"/>
                  </a:solidFill>
                  <a:latin typeface="+mn-ea"/>
                </a:rPr>
                <a:t>受領に時間かかる</a:t>
              </a:r>
              <a:endParaRPr lang="en-GB" altLang="ja-JP" sz="2000" b="1" spc="-70">
                <a:solidFill>
                  <a:schemeClr val="bg1"/>
                </a:solidFill>
                <a:latin typeface="+mn-ea"/>
              </a:endParaRPr>
            </a:p>
            <a:p>
              <a:pPr algn="ctr"/>
              <a:r>
                <a:rPr lang="ja-JP" altLang="en-US" sz="2000" spc="-70">
                  <a:solidFill>
                    <a:schemeClr val="bg1"/>
                  </a:solidFill>
                  <a:latin typeface="+mn-ea"/>
                </a:rPr>
                <a:t>担当者が確認後</a:t>
              </a:r>
              <a:endParaRPr lang="en-GB" altLang="ja-JP" sz="2000" spc="-70">
                <a:solidFill>
                  <a:schemeClr val="bg1"/>
                </a:solidFill>
                <a:latin typeface="+mn-ea"/>
              </a:endParaRPr>
            </a:p>
            <a:p>
              <a:pPr algn="ctr"/>
              <a:r>
                <a:rPr lang="ja-JP" altLang="en-US" sz="2000" spc="-70">
                  <a:solidFill>
                    <a:schemeClr val="bg1"/>
                  </a:solidFill>
                  <a:latin typeface="+mn-ea"/>
                </a:rPr>
                <a:t>差戻しする際も</a:t>
              </a:r>
              <a:endParaRPr lang="en-GB" altLang="ja-JP" sz="2000" spc="-70">
                <a:solidFill>
                  <a:schemeClr val="bg1"/>
                </a:solidFill>
                <a:latin typeface="+mn-ea"/>
              </a:endParaRPr>
            </a:p>
            <a:p>
              <a:pPr algn="ctr"/>
              <a:r>
                <a:rPr lang="ja-JP" altLang="en-US" sz="2000" spc="-70">
                  <a:solidFill>
                    <a:schemeClr val="bg1"/>
                  </a:solidFill>
                  <a:latin typeface="+mn-ea"/>
                </a:rPr>
                <a:t>同様に時間かかる</a:t>
              </a:r>
              <a:endParaRPr lang="en-GB" altLang="ja-JP" sz="2000" spc="-70">
                <a:solidFill>
                  <a:schemeClr val="bg1"/>
                </a:solidFill>
                <a:latin typeface="+mn-ea"/>
              </a:endParaRPr>
            </a:p>
          </p:txBody>
        </p:sp>
      </p:grpSp>
      <p:grpSp>
        <p:nvGrpSpPr>
          <p:cNvPr id="10" name="グループ化 9">
            <a:extLst>
              <a:ext uri="{FF2B5EF4-FFF2-40B4-BE49-F238E27FC236}">
                <a16:creationId xmlns:a16="http://schemas.microsoft.com/office/drawing/2014/main" id="{D714B0AD-6EB2-4313-9834-967226E8BDD6}"/>
              </a:ext>
            </a:extLst>
          </p:cNvPr>
          <p:cNvGrpSpPr/>
          <p:nvPr/>
        </p:nvGrpSpPr>
        <p:grpSpPr>
          <a:xfrm>
            <a:off x="9616273" y="3759793"/>
            <a:ext cx="2242824" cy="1514475"/>
            <a:chOff x="9799921" y="4309873"/>
            <a:chExt cx="1871245" cy="1514475"/>
          </a:xfrm>
        </p:grpSpPr>
        <p:sp>
          <p:nvSpPr>
            <p:cNvPr id="43" name="吹き出し: 四角形 42">
              <a:extLst>
                <a:ext uri="{FF2B5EF4-FFF2-40B4-BE49-F238E27FC236}">
                  <a16:creationId xmlns:a16="http://schemas.microsoft.com/office/drawing/2014/main" id="{53062941-2EEE-4A2B-A56A-E01B2C862F7C}"/>
                </a:ext>
              </a:extLst>
            </p:cNvPr>
            <p:cNvSpPr/>
            <p:nvPr/>
          </p:nvSpPr>
          <p:spPr bwMode="auto">
            <a:xfrm>
              <a:off x="9799921" y="4309873"/>
              <a:ext cx="1871245" cy="1514475"/>
            </a:xfrm>
            <a:prstGeom prst="wedgeRectCallout">
              <a:avLst>
                <a:gd name="adj1" fmla="val -12434"/>
                <a:gd name="adj2" fmla="val -71474"/>
              </a:avLst>
            </a:prstGeom>
            <a:solidFill>
              <a:schemeClr val="accent6">
                <a:lumMod val="5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600">
                <a:solidFill>
                  <a:schemeClr val="tx1"/>
                </a:solidFill>
                <a:latin typeface="メイリオ" pitchFamily="50" charset="-128"/>
                <a:ea typeface="メイリオ" pitchFamily="50" charset="-128"/>
                <a:cs typeface="Segoe UI" pitchFamily="34" charset="0"/>
              </a:endParaRPr>
            </a:p>
          </p:txBody>
        </p:sp>
        <p:sp>
          <p:nvSpPr>
            <p:cNvPr id="44" name="テキスト ボックス 43">
              <a:extLst>
                <a:ext uri="{FF2B5EF4-FFF2-40B4-BE49-F238E27FC236}">
                  <a16:creationId xmlns:a16="http://schemas.microsoft.com/office/drawing/2014/main" id="{306CC405-5B26-4585-AE4B-757D7EFDD194}"/>
                </a:ext>
              </a:extLst>
            </p:cNvPr>
            <p:cNvSpPr txBox="1"/>
            <p:nvPr/>
          </p:nvSpPr>
          <p:spPr>
            <a:xfrm>
              <a:off x="9832929" y="4462113"/>
              <a:ext cx="1805229" cy="1303809"/>
            </a:xfrm>
            <a:prstGeom prst="rect">
              <a:avLst/>
            </a:prstGeom>
            <a:noFill/>
          </p:spPr>
          <p:txBody>
            <a:bodyPr wrap="none" lIns="36000" tIns="36000" rIns="36000" bIns="36000" rtlCol="0">
              <a:spAutoFit/>
            </a:bodyPr>
            <a:lstStyle/>
            <a:p>
              <a:pPr algn="ctr"/>
              <a:r>
                <a:rPr lang="ja-JP" altLang="en-US" sz="2000" spc="-70">
                  <a:solidFill>
                    <a:schemeClr val="bg1"/>
                  </a:solidFill>
                  <a:latin typeface="+mn-ea"/>
                </a:rPr>
                <a:t>手書きの文字を</a:t>
              </a:r>
              <a:endParaRPr lang="en-GB" altLang="ja-JP" sz="2000" spc="-70">
                <a:solidFill>
                  <a:schemeClr val="bg1"/>
                </a:solidFill>
                <a:latin typeface="+mn-ea"/>
              </a:endParaRPr>
            </a:p>
            <a:p>
              <a:pPr algn="ctr"/>
              <a:r>
                <a:rPr lang="ja-JP" altLang="en-US" sz="2000" spc="-70">
                  <a:solidFill>
                    <a:schemeClr val="bg1"/>
                  </a:solidFill>
                  <a:latin typeface="+mn-ea"/>
                </a:rPr>
                <a:t>再入力するため</a:t>
              </a:r>
              <a:endParaRPr lang="en-GB" altLang="ja-JP" sz="2000" spc="-70">
                <a:solidFill>
                  <a:schemeClr val="bg1"/>
                </a:solidFill>
                <a:latin typeface="+mn-ea"/>
              </a:endParaRPr>
            </a:p>
            <a:p>
              <a:pPr algn="ctr"/>
              <a:r>
                <a:rPr lang="ja-JP" altLang="en-US" sz="2000" b="1" spc="-70">
                  <a:solidFill>
                    <a:schemeClr val="bg1"/>
                  </a:solidFill>
                  <a:latin typeface="+mn-ea"/>
                </a:rPr>
                <a:t>読み間違いや</a:t>
              </a:r>
              <a:endParaRPr lang="en-GB" altLang="ja-JP" sz="2000" b="1" spc="-70">
                <a:solidFill>
                  <a:schemeClr val="bg1"/>
                </a:solidFill>
                <a:latin typeface="+mn-ea"/>
              </a:endParaRPr>
            </a:p>
            <a:p>
              <a:pPr algn="ctr"/>
              <a:r>
                <a:rPr lang="ja-JP" altLang="en-US" sz="2000" b="1" spc="-70">
                  <a:solidFill>
                    <a:schemeClr val="bg1"/>
                  </a:solidFill>
                  <a:latin typeface="+mn-ea"/>
                </a:rPr>
                <a:t>入力ミスが発生</a:t>
              </a:r>
              <a:endParaRPr lang="en-GB" altLang="ja-JP" sz="2000" b="1" spc="-70">
                <a:solidFill>
                  <a:schemeClr val="bg1"/>
                </a:solidFill>
                <a:latin typeface="+mn-ea"/>
              </a:endParaRPr>
            </a:p>
          </p:txBody>
        </p:sp>
      </p:grpSp>
      <p:sp>
        <p:nvSpPr>
          <p:cNvPr id="45" name="テキスト ボックス 44">
            <a:extLst>
              <a:ext uri="{FF2B5EF4-FFF2-40B4-BE49-F238E27FC236}">
                <a16:creationId xmlns:a16="http://schemas.microsoft.com/office/drawing/2014/main" id="{4156CEAB-E33E-47BB-9759-67775D6E0B40}"/>
              </a:ext>
            </a:extLst>
          </p:cNvPr>
          <p:cNvSpPr txBox="1"/>
          <p:nvPr/>
        </p:nvSpPr>
        <p:spPr>
          <a:xfrm>
            <a:off x="304139" y="1949673"/>
            <a:ext cx="3042747" cy="688256"/>
          </a:xfrm>
          <a:prstGeom prst="rect">
            <a:avLst/>
          </a:prstGeom>
          <a:noFill/>
        </p:spPr>
        <p:txBody>
          <a:bodyPr wrap="none" lIns="36000" tIns="36000" rIns="36000" bIns="36000" rtlCol="0">
            <a:spAutoFit/>
          </a:bodyPr>
          <a:lstStyle/>
          <a:p>
            <a:pPr algn="ctr"/>
            <a:r>
              <a:rPr lang="ja-JP" altLang="en-US" sz="2000" spc="-70">
                <a:latin typeface="Yu Gothic Medium" panose="020B0500000000000000" pitchFamily="34" charset="-128"/>
                <a:ea typeface="Yu Gothic Medium" panose="020B0500000000000000" pitchFamily="34" charset="-128"/>
              </a:rPr>
              <a:t>社内の共有 </a:t>
            </a:r>
            <a:r>
              <a:rPr lang="en-US" altLang="ja-JP" sz="2000" spc="-70">
                <a:latin typeface="Yu Gothic Medium" panose="020B0500000000000000" pitchFamily="34" charset="-128"/>
                <a:ea typeface="Yu Gothic Medium" panose="020B0500000000000000" pitchFamily="34" charset="-128"/>
              </a:rPr>
              <a:t>PC</a:t>
            </a:r>
            <a:r>
              <a:rPr lang="ja-JP" altLang="en-US" sz="2000" spc="-70">
                <a:latin typeface="Yu Gothic Medium" panose="020B0500000000000000" pitchFamily="34" charset="-128"/>
                <a:ea typeface="Yu Gothic Medium" panose="020B0500000000000000" pitchFamily="34" charset="-128"/>
              </a:rPr>
              <a:t> 使用時に</a:t>
            </a:r>
            <a:endParaRPr lang="en-GB" altLang="ja-JP" sz="2000" spc="-70">
              <a:latin typeface="Yu Gothic Medium" panose="020B0500000000000000" pitchFamily="34" charset="-128"/>
              <a:ea typeface="Yu Gothic Medium" panose="020B0500000000000000" pitchFamily="34" charset="-128"/>
            </a:endParaRPr>
          </a:p>
          <a:p>
            <a:pPr algn="ctr"/>
            <a:r>
              <a:rPr lang="ja-JP" altLang="en-US" sz="2000" spc="-70">
                <a:latin typeface="Yu Gothic Medium" panose="020B0500000000000000" pitchFamily="34" charset="-128"/>
                <a:ea typeface="Yu Gothic Medium" panose="020B0500000000000000" pitchFamily="34" charset="-128"/>
              </a:rPr>
              <a:t>書面での申請が必須だった</a:t>
            </a:r>
            <a:endParaRPr lang="en-GB" altLang="ja-JP" sz="2000" spc="-70">
              <a:latin typeface="Yu Gothic Medium" panose="020B0500000000000000" pitchFamily="34" charset="-128"/>
              <a:ea typeface="Yu Gothic Medium" panose="020B0500000000000000" pitchFamily="34" charset="-128"/>
            </a:endParaRPr>
          </a:p>
        </p:txBody>
      </p:sp>
      <p:sp>
        <p:nvSpPr>
          <p:cNvPr id="46" name="テキスト ボックス 45">
            <a:extLst>
              <a:ext uri="{FF2B5EF4-FFF2-40B4-BE49-F238E27FC236}">
                <a16:creationId xmlns:a16="http://schemas.microsoft.com/office/drawing/2014/main" id="{38D3B612-0B59-4AD1-AA3C-5D420A323652}"/>
              </a:ext>
            </a:extLst>
          </p:cNvPr>
          <p:cNvSpPr txBox="1"/>
          <p:nvPr/>
        </p:nvSpPr>
        <p:spPr>
          <a:xfrm>
            <a:off x="508538" y="5947208"/>
            <a:ext cx="2633948" cy="503590"/>
          </a:xfrm>
          <a:prstGeom prst="rect">
            <a:avLst/>
          </a:prstGeom>
          <a:solidFill>
            <a:schemeClr val="accent6">
              <a:lumMod val="75000"/>
            </a:schemeClr>
          </a:solidFill>
        </p:spPr>
        <p:txBody>
          <a:bodyPr wrap="square" lIns="36000" tIns="36000" rIns="36000" bIns="36000" rtlCol="0">
            <a:spAutoFit/>
          </a:bodyPr>
          <a:lstStyle/>
          <a:p>
            <a:pPr algn="ctr"/>
            <a:r>
              <a:rPr lang="ja-JP" altLang="en-US" sz="2800" spc="-70">
                <a:solidFill>
                  <a:schemeClr val="bg1"/>
                </a:solidFill>
                <a:latin typeface="+mn-ea"/>
              </a:rPr>
              <a:t>この他にも</a:t>
            </a:r>
            <a:endParaRPr lang="en-GB" altLang="ja-JP" sz="2400" spc="-70">
              <a:solidFill>
                <a:schemeClr val="bg1"/>
              </a:solidFill>
              <a:latin typeface="+mn-ea"/>
              <a:ea typeface="+mn-ea"/>
            </a:endParaRPr>
          </a:p>
        </p:txBody>
      </p:sp>
      <p:sp>
        <p:nvSpPr>
          <p:cNvPr id="18" name="正方形/長方形 17">
            <a:extLst>
              <a:ext uri="{FF2B5EF4-FFF2-40B4-BE49-F238E27FC236}">
                <a16:creationId xmlns:a16="http://schemas.microsoft.com/office/drawing/2014/main" id="{C590B703-7309-4893-89BB-C7DACC217AD6}"/>
              </a:ext>
            </a:extLst>
          </p:cNvPr>
          <p:cNvSpPr/>
          <p:nvPr/>
        </p:nvSpPr>
        <p:spPr>
          <a:xfrm>
            <a:off x="3329285" y="5968171"/>
            <a:ext cx="8209299" cy="461665"/>
          </a:xfrm>
          <a:prstGeom prst="rect">
            <a:avLst/>
          </a:prstGeom>
        </p:spPr>
        <p:txBody>
          <a:bodyPr wrap="none">
            <a:spAutoFit/>
          </a:bodyPr>
          <a:lstStyle/>
          <a:p>
            <a:r>
              <a:rPr kumimoji="1" lang="en-US" altLang="ja-JP" sz="2400">
                <a:latin typeface="Yu Gothic Medium" panose="020B0500000000000000" pitchFamily="34" charset="-128"/>
                <a:ea typeface="Yu Gothic Medium" panose="020B0500000000000000" pitchFamily="34" charset="-128"/>
              </a:rPr>
              <a:t>IP</a:t>
            </a:r>
            <a:r>
              <a:rPr kumimoji="1" lang="ja-JP" altLang="en-US" sz="2400">
                <a:latin typeface="Yu Gothic Medium" panose="020B0500000000000000" pitchFamily="34" charset="-128"/>
                <a:ea typeface="Yu Gothic Medium" panose="020B0500000000000000" pitchFamily="34" charset="-128"/>
              </a:rPr>
              <a:t> アドレス払い出し申請</a:t>
            </a:r>
            <a:r>
              <a:rPr kumimoji="1" lang="en-GB" altLang="ja-JP" sz="2400">
                <a:latin typeface="Yu Gothic Medium" panose="020B0500000000000000" pitchFamily="34" charset="-128"/>
                <a:ea typeface="Yu Gothic Medium" panose="020B0500000000000000" pitchFamily="34" charset="-128"/>
              </a:rPr>
              <a:t>, </a:t>
            </a:r>
            <a:r>
              <a:rPr kumimoji="1" lang="ja-JP" altLang="en-US" sz="2400">
                <a:latin typeface="Yu Gothic Medium" panose="020B0500000000000000" pitchFamily="34" charset="-128"/>
                <a:ea typeface="Yu Gothic Medium" panose="020B0500000000000000" pitchFamily="34" charset="-128"/>
              </a:rPr>
              <a:t>例外アプリケーション申請</a:t>
            </a:r>
            <a:r>
              <a:rPr kumimoji="1" lang="en-GB" altLang="ja-JP" sz="2400">
                <a:latin typeface="Yu Gothic Medium" panose="020B0500000000000000" pitchFamily="34" charset="-128"/>
                <a:ea typeface="Yu Gothic Medium" panose="020B0500000000000000" pitchFamily="34" charset="-128"/>
              </a:rPr>
              <a:t> </a:t>
            </a:r>
            <a:r>
              <a:rPr kumimoji="1" lang="ja-JP" altLang="en-US" sz="2400">
                <a:latin typeface="Yu Gothic Medium" panose="020B0500000000000000" pitchFamily="34" charset="-128"/>
                <a:ea typeface="Yu Gothic Medium" panose="020B0500000000000000" pitchFamily="34" charset="-128"/>
              </a:rPr>
              <a:t>など</a:t>
            </a:r>
            <a:endParaRPr kumimoji="1" lang="en-GB" altLang="ja-JP" sz="1100">
              <a:latin typeface="Yu Gothic Medium" panose="020B0500000000000000" pitchFamily="34" charset="-128"/>
              <a:ea typeface="Yu Gothic Medium" panose="020B0500000000000000" pitchFamily="34" charset="-128"/>
            </a:endParaRPr>
          </a:p>
        </p:txBody>
      </p:sp>
    </p:spTree>
    <p:extLst>
      <p:ext uri="{BB962C8B-B14F-4D97-AF65-F5344CB8AC3E}">
        <p14:creationId xmlns:p14="http://schemas.microsoft.com/office/powerpoint/2010/main" val="117739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7" name="直線コネクタ 26">
            <a:extLst>
              <a:ext uri="{FF2B5EF4-FFF2-40B4-BE49-F238E27FC236}">
                <a16:creationId xmlns:a16="http://schemas.microsoft.com/office/drawing/2014/main" id="{7EB5A93F-CE69-43BE-ADE7-2ECF34E2F413}"/>
              </a:ext>
            </a:extLst>
          </p:cNvPr>
          <p:cNvCxnSpPr>
            <a:cxnSpLocks/>
          </p:cNvCxnSpPr>
          <p:nvPr/>
        </p:nvCxnSpPr>
        <p:spPr>
          <a:xfrm>
            <a:off x="3136030" y="2268301"/>
            <a:ext cx="8832697" cy="0"/>
          </a:xfrm>
          <a:prstGeom prst="line">
            <a:avLst/>
          </a:prstGeom>
          <a:ln w="28575">
            <a:solidFill>
              <a:schemeClr val="bg1">
                <a:lumMod val="85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30" name="正方形/長方形 29">
            <a:extLst>
              <a:ext uri="{FF2B5EF4-FFF2-40B4-BE49-F238E27FC236}">
                <a16:creationId xmlns:a16="http://schemas.microsoft.com/office/drawing/2014/main" id="{033412AD-53D8-4861-B352-A4053D7D4BC0}"/>
              </a:ext>
            </a:extLst>
          </p:cNvPr>
          <p:cNvSpPr/>
          <p:nvPr/>
        </p:nvSpPr>
        <p:spPr bwMode="auto">
          <a:xfrm>
            <a:off x="3719804" y="110159"/>
            <a:ext cx="1362269" cy="516552"/>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024" name="テキスト ボックス 1023">
            <a:extLst>
              <a:ext uri="{FF2B5EF4-FFF2-40B4-BE49-F238E27FC236}">
                <a16:creationId xmlns:a16="http://schemas.microsoft.com/office/drawing/2014/main" id="{101E4240-0648-49C0-9EFC-6798072EB124}"/>
              </a:ext>
            </a:extLst>
          </p:cNvPr>
          <p:cNvSpPr txBox="1"/>
          <p:nvPr/>
        </p:nvSpPr>
        <p:spPr>
          <a:xfrm>
            <a:off x="343925" y="992209"/>
            <a:ext cx="2220316"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rPr>
              <a:t>お客様事例</a:t>
            </a:r>
            <a:endParaRPr lang="en-GB" altLang="ja-JP" sz="2000" spc="-70">
              <a:solidFill>
                <a:schemeClr val="bg1"/>
              </a:solidFill>
              <a:latin typeface="+mn-ea"/>
            </a:endParaRPr>
          </a:p>
        </p:txBody>
      </p:sp>
      <p:sp>
        <p:nvSpPr>
          <p:cNvPr id="33" name="テキスト ボックス 32">
            <a:extLst>
              <a:ext uri="{FF2B5EF4-FFF2-40B4-BE49-F238E27FC236}">
                <a16:creationId xmlns:a16="http://schemas.microsoft.com/office/drawing/2014/main" id="{940F7E36-8A43-46A2-A1C5-A801BC25E187}"/>
              </a:ext>
            </a:extLst>
          </p:cNvPr>
          <p:cNvSpPr txBox="1"/>
          <p:nvPr/>
        </p:nvSpPr>
        <p:spPr>
          <a:xfrm>
            <a:off x="6020172" y="1000134"/>
            <a:ext cx="1243706"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rPr>
              <a:t>受領</a:t>
            </a:r>
            <a:endParaRPr lang="en-GB" sz="2400" spc="-70">
              <a:solidFill>
                <a:schemeClr val="bg1"/>
              </a:solidFill>
              <a:latin typeface="+mn-ea"/>
              <a:ea typeface="+mn-ea"/>
            </a:endParaRPr>
          </a:p>
        </p:txBody>
      </p:sp>
      <p:sp>
        <p:nvSpPr>
          <p:cNvPr id="35" name="正方形/長方形 34">
            <a:extLst>
              <a:ext uri="{FF2B5EF4-FFF2-40B4-BE49-F238E27FC236}">
                <a16:creationId xmlns:a16="http://schemas.microsoft.com/office/drawing/2014/main" id="{1C6637A2-0CCB-4368-9BB2-C244D4862E5D}"/>
              </a:ext>
            </a:extLst>
          </p:cNvPr>
          <p:cNvSpPr/>
          <p:nvPr/>
        </p:nvSpPr>
        <p:spPr>
          <a:xfrm>
            <a:off x="5914334" y="1526602"/>
            <a:ext cx="1540077" cy="400110"/>
          </a:xfrm>
          <a:prstGeom prst="rect">
            <a:avLst/>
          </a:prstGeom>
        </p:spPr>
        <p:txBody>
          <a:bodyPr wrap="square">
            <a:spAutoFit/>
          </a:bodyPr>
          <a:lstStyle/>
          <a:p>
            <a:pPr algn="ctr"/>
            <a:r>
              <a:rPr lang="ja-JP" altLang="en-US" sz="2000" b="1" spc="-70">
                <a:solidFill>
                  <a:schemeClr val="tx1">
                    <a:lumMod val="65000"/>
                    <a:lumOff val="35000"/>
                  </a:schemeClr>
                </a:solidFill>
                <a:latin typeface="+mn-ea"/>
              </a:rPr>
              <a:t>社内便</a:t>
            </a:r>
            <a:endParaRPr lang="en-GB" sz="2000" b="1" spc="-70">
              <a:solidFill>
                <a:schemeClr val="tx1">
                  <a:lumMod val="65000"/>
                  <a:lumOff val="35000"/>
                </a:schemeClr>
              </a:solidFill>
              <a:latin typeface="+mn-ea"/>
            </a:endParaRPr>
          </a:p>
        </p:txBody>
      </p:sp>
      <p:sp>
        <p:nvSpPr>
          <p:cNvPr id="42" name="タイトル 2">
            <a:extLst>
              <a:ext uri="{FF2B5EF4-FFF2-40B4-BE49-F238E27FC236}">
                <a16:creationId xmlns:a16="http://schemas.microsoft.com/office/drawing/2014/main" id="{84B7FAC1-53E1-4854-8C9A-E31C28EA3540}"/>
              </a:ext>
            </a:extLst>
          </p:cNvPr>
          <p:cNvSpPr>
            <a:spLocks noGrp="1"/>
          </p:cNvSpPr>
          <p:nvPr>
            <p:ph type="title"/>
          </p:nvPr>
        </p:nvSpPr>
        <p:spPr/>
        <p:txBody>
          <a:bodyPr/>
          <a:lstStyle/>
          <a:p>
            <a:r>
              <a:rPr lang="en-GB" altLang="ja-JP">
                <a:solidFill>
                  <a:schemeClr val="bg2">
                    <a:lumMod val="75000"/>
                  </a:schemeClr>
                </a:solidFill>
                <a:latin typeface="+mn-ea"/>
                <a:ea typeface="+mn-ea"/>
              </a:rPr>
              <a:t>PC</a:t>
            </a:r>
            <a:r>
              <a:rPr lang="ja-JP" altLang="en-US">
                <a:solidFill>
                  <a:schemeClr val="bg2">
                    <a:lumMod val="75000"/>
                  </a:schemeClr>
                </a:solidFill>
                <a:latin typeface="+mn-ea"/>
                <a:ea typeface="+mn-ea"/>
              </a:rPr>
              <a:t>や周辺機器の貸出し申請</a:t>
            </a:r>
            <a:endParaRPr lang="en-GB">
              <a:solidFill>
                <a:schemeClr val="bg2">
                  <a:lumMod val="75000"/>
                </a:schemeClr>
              </a:solidFill>
              <a:latin typeface="+mn-ea"/>
              <a:ea typeface="+mn-ea"/>
            </a:endParaRPr>
          </a:p>
        </p:txBody>
      </p:sp>
      <p:sp>
        <p:nvSpPr>
          <p:cNvPr id="36" name="テキスト ボックス 35">
            <a:extLst>
              <a:ext uri="{FF2B5EF4-FFF2-40B4-BE49-F238E27FC236}">
                <a16:creationId xmlns:a16="http://schemas.microsoft.com/office/drawing/2014/main" id="{B477741C-304A-40F2-B4C3-49FB904CB14C}"/>
              </a:ext>
            </a:extLst>
          </p:cNvPr>
          <p:cNvSpPr txBox="1"/>
          <p:nvPr/>
        </p:nvSpPr>
        <p:spPr>
          <a:xfrm>
            <a:off x="10095164" y="984285"/>
            <a:ext cx="1429107"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rPr>
              <a:t>申請登録</a:t>
            </a:r>
            <a:endParaRPr lang="en-GB" sz="2400" spc="-70">
              <a:solidFill>
                <a:schemeClr val="bg1"/>
              </a:solidFill>
              <a:latin typeface="+mn-ea"/>
              <a:ea typeface="+mn-ea"/>
            </a:endParaRPr>
          </a:p>
        </p:txBody>
      </p:sp>
      <p:sp>
        <p:nvSpPr>
          <p:cNvPr id="39" name="正方形/長方形 38">
            <a:extLst>
              <a:ext uri="{FF2B5EF4-FFF2-40B4-BE49-F238E27FC236}">
                <a16:creationId xmlns:a16="http://schemas.microsoft.com/office/drawing/2014/main" id="{C2E628F1-757A-42A0-852A-E0DBF7BC02C0}"/>
              </a:ext>
            </a:extLst>
          </p:cNvPr>
          <p:cNvSpPr/>
          <p:nvPr/>
        </p:nvSpPr>
        <p:spPr>
          <a:xfrm>
            <a:off x="9802560" y="1497509"/>
            <a:ext cx="1980615" cy="707886"/>
          </a:xfrm>
          <a:prstGeom prst="rect">
            <a:avLst/>
          </a:prstGeom>
        </p:spPr>
        <p:txBody>
          <a:bodyPr wrap="square">
            <a:spAutoFit/>
          </a:bodyPr>
          <a:lstStyle/>
          <a:p>
            <a:pPr algn="ctr"/>
            <a:r>
              <a:rPr lang="ja-JP" altLang="en-US" sz="2000" b="1" spc="-70">
                <a:solidFill>
                  <a:schemeClr val="tx1">
                    <a:lumMod val="65000"/>
                    <a:lumOff val="35000"/>
                  </a:schemeClr>
                </a:solidFill>
                <a:latin typeface="+mn-ea"/>
              </a:rPr>
              <a:t>データベース</a:t>
            </a:r>
            <a:br>
              <a:rPr lang="en-GB" altLang="ja-JP" sz="2000" b="1" spc="-70">
                <a:solidFill>
                  <a:schemeClr val="tx1">
                    <a:lumMod val="65000"/>
                    <a:lumOff val="35000"/>
                  </a:schemeClr>
                </a:solidFill>
                <a:latin typeface="+mn-ea"/>
              </a:rPr>
            </a:br>
            <a:r>
              <a:rPr lang="en-GB" altLang="ja-JP" sz="2000" b="1" spc="-70">
                <a:solidFill>
                  <a:schemeClr val="tx1">
                    <a:lumMod val="65000"/>
                    <a:lumOff val="35000"/>
                  </a:schemeClr>
                </a:solidFill>
                <a:latin typeface="+mn-ea"/>
              </a:rPr>
              <a:t>Access</a:t>
            </a:r>
            <a:endParaRPr lang="en-GB" sz="2000" b="1" spc="-100">
              <a:solidFill>
                <a:schemeClr val="tx1">
                  <a:lumMod val="65000"/>
                  <a:lumOff val="35000"/>
                </a:schemeClr>
              </a:solidFill>
              <a:latin typeface="+mn-ea"/>
            </a:endParaRPr>
          </a:p>
        </p:txBody>
      </p:sp>
      <p:sp>
        <p:nvSpPr>
          <p:cNvPr id="19" name="テキスト ボックス 18">
            <a:extLst>
              <a:ext uri="{FF2B5EF4-FFF2-40B4-BE49-F238E27FC236}">
                <a16:creationId xmlns:a16="http://schemas.microsoft.com/office/drawing/2014/main" id="{93CBCDDD-6A45-4B1C-B4F1-D89375D48D6D}"/>
              </a:ext>
            </a:extLst>
          </p:cNvPr>
          <p:cNvSpPr txBox="1"/>
          <p:nvPr/>
        </p:nvSpPr>
        <p:spPr>
          <a:xfrm>
            <a:off x="7784693" y="984285"/>
            <a:ext cx="1669193"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rPr>
              <a:t>担当者確認</a:t>
            </a:r>
            <a:endParaRPr lang="en-GB" sz="2400" spc="-70">
              <a:solidFill>
                <a:schemeClr val="bg1"/>
              </a:solidFill>
              <a:latin typeface="+mn-ea"/>
              <a:ea typeface="+mn-ea"/>
            </a:endParaRPr>
          </a:p>
        </p:txBody>
      </p:sp>
      <p:sp>
        <p:nvSpPr>
          <p:cNvPr id="48" name="正方形/長方形 47">
            <a:extLst>
              <a:ext uri="{FF2B5EF4-FFF2-40B4-BE49-F238E27FC236}">
                <a16:creationId xmlns:a16="http://schemas.microsoft.com/office/drawing/2014/main" id="{0B178C9E-FB00-48DD-AEA7-96574E02CCF6}"/>
              </a:ext>
            </a:extLst>
          </p:cNvPr>
          <p:cNvSpPr/>
          <p:nvPr/>
        </p:nvSpPr>
        <p:spPr>
          <a:xfrm>
            <a:off x="7858447" y="1505975"/>
            <a:ext cx="1540077" cy="400110"/>
          </a:xfrm>
          <a:prstGeom prst="rect">
            <a:avLst/>
          </a:prstGeom>
        </p:spPr>
        <p:txBody>
          <a:bodyPr wrap="square">
            <a:spAutoFit/>
          </a:bodyPr>
          <a:lstStyle/>
          <a:p>
            <a:pPr algn="ctr"/>
            <a:r>
              <a:rPr lang="ja-JP" altLang="en-US" sz="2000" b="1" spc="-70">
                <a:solidFill>
                  <a:schemeClr val="tx1">
                    <a:lumMod val="65000"/>
                    <a:lumOff val="35000"/>
                  </a:schemeClr>
                </a:solidFill>
                <a:latin typeface="+mn-ea"/>
              </a:rPr>
              <a:t>判子など</a:t>
            </a:r>
            <a:endParaRPr lang="en-GB" sz="2000" b="1" spc="-70">
              <a:solidFill>
                <a:schemeClr val="tx1">
                  <a:lumMod val="65000"/>
                  <a:lumOff val="35000"/>
                </a:schemeClr>
              </a:solidFill>
              <a:latin typeface="+mn-ea"/>
            </a:endParaRPr>
          </a:p>
        </p:txBody>
      </p:sp>
      <p:sp>
        <p:nvSpPr>
          <p:cNvPr id="6" name="テキスト ボックス 5">
            <a:extLst>
              <a:ext uri="{FF2B5EF4-FFF2-40B4-BE49-F238E27FC236}">
                <a16:creationId xmlns:a16="http://schemas.microsoft.com/office/drawing/2014/main" id="{17754F72-9B7F-41AD-9212-6728171D0C0F}"/>
              </a:ext>
            </a:extLst>
          </p:cNvPr>
          <p:cNvSpPr txBox="1"/>
          <p:nvPr/>
        </p:nvSpPr>
        <p:spPr>
          <a:xfrm>
            <a:off x="3719804" y="1510795"/>
            <a:ext cx="1805230" cy="688256"/>
          </a:xfrm>
          <a:prstGeom prst="rect">
            <a:avLst/>
          </a:prstGeom>
          <a:noFill/>
        </p:spPr>
        <p:txBody>
          <a:bodyPr wrap="none" lIns="36000" tIns="36000" rIns="36000" bIns="36000" rtlCol="0">
            <a:spAutoFit/>
          </a:bodyPr>
          <a:lstStyle/>
          <a:p>
            <a:pPr algn="ctr"/>
            <a:r>
              <a:rPr lang="en-US" altLang="ja-JP" sz="2000" b="1" spc="-70">
                <a:solidFill>
                  <a:schemeClr val="tx1">
                    <a:lumMod val="65000"/>
                    <a:lumOff val="35000"/>
                  </a:schemeClr>
                </a:solidFill>
                <a:latin typeface="+mn-ea"/>
              </a:rPr>
              <a:t>Excel </a:t>
            </a:r>
            <a:r>
              <a:rPr lang="ja-JP" altLang="en-US" sz="2000" b="1" spc="-70">
                <a:solidFill>
                  <a:schemeClr val="tx1">
                    <a:lumMod val="65000"/>
                    <a:lumOff val="35000"/>
                  </a:schemeClr>
                </a:solidFill>
                <a:latin typeface="+mn-ea"/>
              </a:rPr>
              <a:t>や</a:t>
            </a:r>
            <a:endParaRPr lang="en-GB" altLang="ja-JP" sz="2000" b="1" spc="-70">
              <a:solidFill>
                <a:schemeClr val="tx1">
                  <a:lumMod val="65000"/>
                  <a:lumOff val="35000"/>
                </a:schemeClr>
              </a:solidFill>
              <a:latin typeface="+mn-ea"/>
            </a:endParaRPr>
          </a:p>
          <a:p>
            <a:pPr algn="ctr"/>
            <a:r>
              <a:rPr lang="ja-JP" altLang="en-US" sz="2000" b="1" spc="-70">
                <a:solidFill>
                  <a:schemeClr val="tx1">
                    <a:lumMod val="65000"/>
                    <a:lumOff val="35000"/>
                  </a:schemeClr>
                </a:solidFill>
                <a:latin typeface="+mn-ea"/>
              </a:rPr>
              <a:t>専用の申請用紙</a:t>
            </a:r>
            <a:endParaRPr lang="en-GB" sz="2000" b="1" spc="-70">
              <a:solidFill>
                <a:schemeClr val="tx1">
                  <a:lumMod val="65000"/>
                  <a:lumOff val="35000"/>
                </a:schemeClr>
              </a:solidFill>
              <a:latin typeface="+mn-ea"/>
            </a:endParaRPr>
          </a:p>
        </p:txBody>
      </p:sp>
      <p:sp>
        <p:nvSpPr>
          <p:cNvPr id="17" name="テキスト ボックス 16">
            <a:extLst>
              <a:ext uri="{FF2B5EF4-FFF2-40B4-BE49-F238E27FC236}">
                <a16:creationId xmlns:a16="http://schemas.microsoft.com/office/drawing/2014/main" id="{350B4312-CF87-400C-87E9-702F8DA4E4E8}"/>
              </a:ext>
            </a:extLst>
          </p:cNvPr>
          <p:cNvSpPr txBox="1"/>
          <p:nvPr/>
        </p:nvSpPr>
        <p:spPr>
          <a:xfrm>
            <a:off x="3660786" y="1000438"/>
            <a:ext cx="1838571"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ea typeface="+mn-ea"/>
              </a:rPr>
              <a:t>申請書記入</a:t>
            </a:r>
            <a:endParaRPr lang="en-GB" sz="2400" spc="-70">
              <a:solidFill>
                <a:schemeClr val="bg1"/>
              </a:solidFill>
              <a:latin typeface="+mn-ea"/>
              <a:ea typeface="+mn-ea"/>
            </a:endParaRPr>
          </a:p>
        </p:txBody>
      </p:sp>
      <p:cxnSp>
        <p:nvCxnSpPr>
          <p:cNvPr id="20" name="直線矢印コネクタ 19">
            <a:extLst>
              <a:ext uri="{FF2B5EF4-FFF2-40B4-BE49-F238E27FC236}">
                <a16:creationId xmlns:a16="http://schemas.microsoft.com/office/drawing/2014/main" id="{6C8C9C91-4E28-43C8-A6D7-7447D2A2171E}"/>
              </a:ext>
            </a:extLst>
          </p:cNvPr>
          <p:cNvCxnSpPr>
            <a:cxnSpLocks/>
            <a:stCxn id="17" idx="3"/>
            <a:endCxn id="33" idx="1"/>
          </p:cNvCxnSpPr>
          <p:nvPr/>
        </p:nvCxnSpPr>
        <p:spPr>
          <a:xfrm flipV="1">
            <a:off x="5499357" y="1221152"/>
            <a:ext cx="520815" cy="304"/>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A07E351B-CD2B-4B3F-8FFE-2390A27C498A}"/>
              </a:ext>
            </a:extLst>
          </p:cNvPr>
          <p:cNvCxnSpPr>
            <a:cxnSpLocks/>
            <a:stCxn id="19" idx="3"/>
            <a:endCxn id="36" idx="1"/>
          </p:cNvCxnSpPr>
          <p:nvPr/>
        </p:nvCxnSpPr>
        <p:spPr>
          <a:xfrm>
            <a:off x="9453886" y="1205303"/>
            <a:ext cx="641278" cy="0"/>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14818B0-A937-4777-A52D-77F46F0A5C04}"/>
              </a:ext>
            </a:extLst>
          </p:cNvPr>
          <p:cNvCxnSpPr>
            <a:cxnSpLocks/>
            <a:stCxn id="33" idx="3"/>
            <a:endCxn id="19" idx="1"/>
          </p:cNvCxnSpPr>
          <p:nvPr/>
        </p:nvCxnSpPr>
        <p:spPr>
          <a:xfrm flipV="1">
            <a:off x="7263878" y="1205303"/>
            <a:ext cx="520815" cy="15849"/>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52E6482B-9FD4-463A-8FD3-B6730C495292}"/>
              </a:ext>
            </a:extLst>
          </p:cNvPr>
          <p:cNvCxnSpPr>
            <a:cxnSpLocks/>
            <a:stCxn id="67" idx="3"/>
            <a:endCxn id="55" idx="1"/>
          </p:cNvCxnSpPr>
          <p:nvPr/>
        </p:nvCxnSpPr>
        <p:spPr>
          <a:xfrm>
            <a:off x="5340743" y="2707544"/>
            <a:ext cx="1024938" cy="0"/>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478AEDAB-A024-4508-96FC-A8A478DA8DF8}"/>
              </a:ext>
            </a:extLst>
          </p:cNvPr>
          <p:cNvSpPr txBox="1"/>
          <p:nvPr/>
        </p:nvSpPr>
        <p:spPr>
          <a:xfrm>
            <a:off x="6365681" y="2486526"/>
            <a:ext cx="2449234" cy="442035"/>
          </a:xfrm>
          <a:prstGeom prst="rect">
            <a:avLst/>
          </a:prstGeom>
          <a:solidFill>
            <a:srgbClr val="3333FF"/>
          </a:solidFill>
        </p:spPr>
        <p:txBody>
          <a:bodyPr wrap="square" lIns="36000" tIns="36000" rIns="36000" bIns="36000" rtlCol="0">
            <a:spAutoFit/>
          </a:bodyPr>
          <a:lstStyle/>
          <a:p>
            <a:pPr algn="ctr"/>
            <a:r>
              <a:rPr lang="ja-JP" altLang="en-US" sz="2400" spc="-70">
                <a:solidFill>
                  <a:schemeClr val="bg1"/>
                </a:solidFill>
                <a:latin typeface="+mn-ea"/>
              </a:rPr>
              <a:t>受領と確認</a:t>
            </a:r>
            <a:endParaRPr lang="en-GB" sz="2400" spc="-70">
              <a:solidFill>
                <a:schemeClr val="bg1"/>
              </a:solidFill>
              <a:latin typeface="+mn-ea"/>
              <a:ea typeface="+mn-ea"/>
            </a:endParaRPr>
          </a:p>
        </p:txBody>
      </p:sp>
      <p:sp>
        <p:nvSpPr>
          <p:cNvPr id="53" name="正方形/長方形 52">
            <a:extLst>
              <a:ext uri="{FF2B5EF4-FFF2-40B4-BE49-F238E27FC236}">
                <a16:creationId xmlns:a16="http://schemas.microsoft.com/office/drawing/2014/main" id="{A0F433C5-648E-41F5-8BF3-6A8C5D049C31}"/>
              </a:ext>
            </a:extLst>
          </p:cNvPr>
          <p:cNvSpPr/>
          <p:nvPr/>
        </p:nvSpPr>
        <p:spPr>
          <a:xfrm>
            <a:off x="6426262" y="6014283"/>
            <a:ext cx="2449234" cy="707886"/>
          </a:xfrm>
          <a:prstGeom prst="rect">
            <a:avLst/>
          </a:prstGeom>
        </p:spPr>
        <p:txBody>
          <a:bodyPr wrap="square">
            <a:spAutoFit/>
          </a:bodyPr>
          <a:lstStyle/>
          <a:p>
            <a:pPr algn="ctr"/>
            <a:r>
              <a:rPr lang="ja-JP" altLang="en-US" sz="2000" b="1" spc="-70">
                <a:solidFill>
                  <a:srgbClr val="3333FF"/>
                </a:solidFill>
                <a:latin typeface="+mn-ea"/>
              </a:rPr>
              <a:t>電子化することで</a:t>
            </a:r>
            <a:endParaRPr lang="en-GB" altLang="ja-JP" sz="2000" b="1" spc="-70">
              <a:solidFill>
                <a:srgbClr val="3333FF"/>
              </a:solidFill>
              <a:latin typeface="+mn-ea"/>
            </a:endParaRPr>
          </a:p>
          <a:p>
            <a:pPr algn="ctr"/>
            <a:r>
              <a:rPr lang="ja-JP" altLang="en-US" sz="2000" b="1" spc="-70">
                <a:solidFill>
                  <a:srgbClr val="3333FF"/>
                </a:solidFill>
                <a:latin typeface="+mn-ea"/>
              </a:rPr>
              <a:t>郵送時間を大幅削減</a:t>
            </a:r>
            <a:endParaRPr lang="en-GB" sz="2000" b="1" spc="-70">
              <a:solidFill>
                <a:srgbClr val="3333FF"/>
              </a:solidFill>
              <a:latin typeface="+mn-ea"/>
            </a:endParaRPr>
          </a:p>
        </p:txBody>
      </p:sp>
      <p:sp>
        <p:nvSpPr>
          <p:cNvPr id="66" name="テキスト ボックス 65">
            <a:extLst>
              <a:ext uri="{FF2B5EF4-FFF2-40B4-BE49-F238E27FC236}">
                <a16:creationId xmlns:a16="http://schemas.microsoft.com/office/drawing/2014/main" id="{36CCD4C8-00FE-47F3-84BE-8A71411FE7A5}"/>
              </a:ext>
            </a:extLst>
          </p:cNvPr>
          <p:cNvSpPr txBox="1"/>
          <p:nvPr/>
        </p:nvSpPr>
        <p:spPr>
          <a:xfrm>
            <a:off x="2743362" y="6024098"/>
            <a:ext cx="3290251" cy="688256"/>
          </a:xfrm>
          <a:prstGeom prst="rect">
            <a:avLst/>
          </a:prstGeom>
          <a:noFill/>
        </p:spPr>
        <p:txBody>
          <a:bodyPr wrap="none" lIns="36000" tIns="36000" rIns="36000" bIns="36000" rtlCol="0">
            <a:spAutoFit/>
          </a:bodyPr>
          <a:lstStyle/>
          <a:p>
            <a:pPr algn="ctr"/>
            <a:r>
              <a:rPr lang="ja-JP" altLang="en-US" sz="2000" b="1" spc="-70">
                <a:solidFill>
                  <a:srgbClr val="3333FF"/>
                </a:solidFill>
                <a:latin typeface="+mn-ea"/>
              </a:rPr>
              <a:t>申請画面はテンプレから作成</a:t>
            </a:r>
            <a:endParaRPr lang="en-GB" altLang="ja-JP" sz="2000" b="1" spc="-70">
              <a:solidFill>
                <a:srgbClr val="3333FF"/>
              </a:solidFill>
              <a:latin typeface="+mn-ea"/>
            </a:endParaRPr>
          </a:p>
          <a:p>
            <a:pPr algn="ctr"/>
            <a:r>
              <a:rPr lang="ja-JP" altLang="en-US" sz="2000" b="1" spc="-70">
                <a:solidFill>
                  <a:srgbClr val="3333FF"/>
                </a:solidFill>
                <a:latin typeface="+mn-ea"/>
              </a:rPr>
              <a:t>手軽にペーパーレス化</a:t>
            </a:r>
            <a:endParaRPr lang="en-GB" sz="2000" b="1" spc="-70">
              <a:solidFill>
                <a:srgbClr val="3333FF"/>
              </a:solidFill>
              <a:latin typeface="+mn-ea"/>
            </a:endParaRPr>
          </a:p>
        </p:txBody>
      </p:sp>
      <p:sp>
        <p:nvSpPr>
          <p:cNvPr id="67" name="テキスト ボックス 66">
            <a:extLst>
              <a:ext uri="{FF2B5EF4-FFF2-40B4-BE49-F238E27FC236}">
                <a16:creationId xmlns:a16="http://schemas.microsoft.com/office/drawing/2014/main" id="{513D642C-F425-437F-BCA9-70499E107545}"/>
              </a:ext>
            </a:extLst>
          </p:cNvPr>
          <p:cNvSpPr txBox="1"/>
          <p:nvPr/>
        </p:nvSpPr>
        <p:spPr>
          <a:xfrm>
            <a:off x="3136030" y="2486526"/>
            <a:ext cx="2204713" cy="442035"/>
          </a:xfrm>
          <a:prstGeom prst="rect">
            <a:avLst/>
          </a:prstGeom>
          <a:solidFill>
            <a:srgbClr val="3333FF"/>
          </a:solidFill>
        </p:spPr>
        <p:txBody>
          <a:bodyPr wrap="square" lIns="36000" tIns="36000" rIns="36000" bIns="36000" rtlCol="0">
            <a:spAutoFit/>
          </a:bodyPr>
          <a:lstStyle/>
          <a:p>
            <a:pPr algn="ctr"/>
            <a:r>
              <a:rPr lang="ja-JP" altLang="en-US" sz="2400" spc="-70">
                <a:solidFill>
                  <a:schemeClr val="bg1"/>
                </a:solidFill>
                <a:latin typeface="+mn-ea"/>
                <a:ea typeface="+mn-ea"/>
              </a:rPr>
              <a:t>申請書記入</a:t>
            </a:r>
            <a:endParaRPr lang="en-GB" sz="2400" spc="-70">
              <a:solidFill>
                <a:schemeClr val="bg1"/>
              </a:solidFill>
              <a:latin typeface="+mn-ea"/>
              <a:ea typeface="+mn-ea"/>
            </a:endParaRPr>
          </a:p>
        </p:txBody>
      </p:sp>
      <p:sp>
        <p:nvSpPr>
          <p:cNvPr id="79" name="テキスト ボックス 78">
            <a:extLst>
              <a:ext uri="{FF2B5EF4-FFF2-40B4-BE49-F238E27FC236}">
                <a16:creationId xmlns:a16="http://schemas.microsoft.com/office/drawing/2014/main" id="{B3C2FBA3-609E-40AE-A062-D650BB73533E}"/>
              </a:ext>
            </a:extLst>
          </p:cNvPr>
          <p:cNvSpPr txBox="1"/>
          <p:nvPr/>
        </p:nvSpPr>
        <p:spPr>
          <a:xfrm>
            <a:off x="2764842" y="5237508"/>
            <a:ext cx="3247290" cy="626701"/>
          </a:xfrm>
          <a:prstGeom prst="rect">
            <a:avLst/>
          </a:prstGeom>
          <a:noFill/>
        </p:spPr>
        <p:txBody>
          <a:bodyPr wrap="none" lIns="36000" tIns="36000" rIns="36000" bIns="36000" rtlCol="0">
            <a:spAutoFit/>
          </a:bodyPr>
          <a:lstStyle/>
          <a:p>
            <a:pPr algn="ctr"/>
            <a:r>
              <a:rPr lang="ja-JP" altLang="en-US" b="1" spc="-70">
                <a:solidFill>
                  <a:schemeClr val="tx1">
                    <a:lumMod val="65000"/>
                    <a:lumOff val="35000"/>
                  </a:schemeClr>
                </a:solidFill>
                <a:latin typeface="+mn-ea"/>
              </a:rPr>
              <a:t>申請者は </a:t>
            </a:r>
            <a:r>
              <a:rPr lang="en-US" altLang="ja-JP" b="1" spc="-70">
                <a:solidFill>
                  <a:schemeClr val="tx1">
                    <a:lumMod val="65000"/>
                    <a:lumOff val="35000"/>
                  </a:schemeClr>
                </a:solidFill>
                <a:latin typeface="+mn-ea"/>
              </a:rPr>
              <a:t>PowerApps</a:t>
            </a:r>
            <a:r>
              <a:rPr lang="en-GB" altLang="ja-JP" b="1" spc="-70">
                <a:solidFill>
                  <a:schemeClr val="tx1">
                    <a:lumMod val="65000"/>
                    <a:lumOff val="35000"/>
                  </a:schemeClr>
                </a:solidFill>
                <a:latin typeface="+mn-ea"/>
              </a:rPr>
              <a:t> </a:t>
            </a:r>
            <a:r>
              <a:rPr lang="ja-JP" altLang="en-US" b="1" spc="-70">
                <a:solidFill>
                  <a:schemeClr val="tx1">
                    <a:lumMod val="65000"/>
                    <a:lumOff val="35000"/>
                  </a:schemeClr>
                </a:solidFill>
                <a:latin typeface="+mn-ea"/>
              </a:rPr>
              <a:t>を使って</a:t>
            </a:r>
            <a:br>
              <a:rPr lang="en-GB" altLang="ja-JP" b="1" spc="-70">
                <a:solidFill>
                  <a:schemeClr val="tx1">
                    <a:lumMod val="65000"/>
                    <a:lumOff val="35000"/>
                  </a:schemeClr>
                </a:solidFill>
                <a:latin typeface="+mn-ea"/>
              </a:rPr>
            </a:br>
            <a:r>
              <a:rPr lang="en-US" altLang="ja-JP" b="1" spc="-70">
                <a:solidFill>
                  <a:schemeClr val="tx1">
                    <a:lumMod val="65000"/>
                    <a:lumOff val="35000"/>
                  </a:schemeClr>
                </a:solidFill>
                <a:latin typeface="+mn-ea"/>
              </a:rPr>
              <a:t>ID</a:t>
            </a:r>
            <a:r>
              <a:rPr lang="ja-JP" altLang="en-US" b="1" spc="-70">
                <a:solidFill>
                  <a:schemeClr val="tx1">
                    <a:lumMod val="65000"/>
                    <a:lumOff val="35000"/>
                  </a:schemeClr>
                </a:solidFill>
                <a:latin typeface="+mn-ea"/>
              </a:rPr>
              <a:t> や部署情報は自動入力で申請</a:t>
            </a:r>
            <a:endParaRPr lang="en-GB" altLang="ja-JP" b="1" spc="-70">
              <a:solidFill>
                <a:schemeClr val="tx1">
                  <a:lumMod val="65000"/>
                  <a:lumOff val="35000"/>
                </a:schemeClr>
              </a:solidFill>
              <a:latin typeface="+mn-ea"/>
            </a:endParaRPr>
          </a:p>
        </p:txBody>
      </p:sp>
      <p:sp>
        <p:nvSpPr>
          <p:cNvPr id="80" name="テキスト ボックス 79">
            <a:extLst>
              <a:ext uri="{FF2B5EF4-FFF2-40B4-BE49-F238E27FC236}">
                <a16:creationId xmlns:a16="http://schemas.microsoft.com/office/drawing/2014/main" id="{9D427968-F176-462A-A157-7A9DE41192E4}"/>
              </a:ext>
            </a:extLst>
          </p:cNvPr>
          <p:cNvSpPr txBox="1"/>
          <p:nvPr/>
        </p:nvSpPr>
        <p:spPr>
          <a:xfrm>
            <a:off x="6727105" y="5237508"/>
            <a:ext cx="1847548" cy="626701"/>
          </a:xfrm>
          <a:prstGeom prst="rect">
            <a:avLst/>
          </a:prstGeom>
          <a:noFill/>
        </p:spPr>
        <p:txBody>
          <a:bodyPr wrap="none" lIns="36000" tIns="36000" rIns="36000" bIns="36000" rtlCol="0">
            <a:spAutoFit/>
          </a:bodyPr>
          <a:lstStyle/>
          <a:p>
            <a:pPr algn="ctr"/>
            <a:r>
              <a:rPr lang="ja-JP" altLang="en-US" b="1" spc="-70">
                <a:solidFill>
                  <a:schemeClr val="tx1">
                    <a:lumMod val="65000"/>
                    <a:lumOff val="35000"/>
                  </a:schemeClr>
                </a:solidFill>
                <a:latin typeface="+mn-ea"/>
              </a:rPr>
              <a:t>担当者は</a:t>
            </a:r>
            <a:r>
              <a:rPr lang="en-US" altLang="ja-JP" b="1" spc="-70">
                <a:solidFill>
                  <a:schemeClr val="tx1">
                    <a:lumMod val="65000"/>
                    <a:lumOff val="35000"/>
                  </a:schemeClr>
                </a:solidFill>
                <a:latin typeface="+mn-ea"/>
              </a:rPr>
              <a:t>Teams</a:t>
            </a:r>
            <a:endParaRPr lang="en-GB" altLang="ja-JP" b="1" spc="-70">
              <a:solidFill>
                <a:schemeClr val="tx1">
                  <a:lumMod val="65000"/>
                  <a:lumOff val="35000"/>
                </a:schemeClr>
              </a:solidFill>
              <a:latin typeface="+mn-ea"/>
            </a:endParaRPr>
          </a:p>
          <a:p>
            <a:pPr algn="ctr"/>
            <a:r>
              <a:rPr lang="ja-JP" altLang="en-US" b="1" spc="-70">
                <a:solidFill>
                  <a:schemeClr val="tx1">
                    <a:lumMod val="65000"/>
                    <a:lumOff val="35000"/>
                  </a:schemeClr>
                </a:solidFill>
                <a:latin typeface="+mn-ea"/>
              </a:rPr>
              <a:t>だけで確認と承認</a:t>
            </a:r>
            <a:endParaRPr lang="en-GB" altLang="ja-JP" b="1" spc="-70">
              <a:solidFill>
                <a:schemeClr val="tx1">
                  <a:lumMod val="65000"/>
                  <a:lumOff val="35000"/>
                </a:schemeClr>
              </a:solidFill>
              <a:latin typeface="+mn-ea"/>
            </a:endParaRPr>
          </a:p>
        </p:txBody>
      </p:sp>
      <p:sp>
        <p:nvSpPr>
          <p:cNvPr id="59" name="テキスト ボックス 58">
            <a:extLst>
              <a:ext uri="{FF2B5EF4-FFF2-40B4-BE49-F238E27FC236}">
                <a16:creationId xmlns:a16="http://schemas.microsoft.com/office/drawing/2014/main" id="{F52633B3-F098-47B5-B93D-17BCE2E39337}"/>
              </a:ext>
            </a:extLst>
          </p:cNvPr>
          <p:cNvSpPr txBox="1"/>
          <p:nvPr/>
        </p:nvSpPr>
        <p:spPr>
          <a:xfrm>
            <a:off x="9177776" y="2486526"/>
            <a:ext cx="2790951" cy="442035"/>
          </a:xfrm>
          <a:prstGeom prst="rect">
            <a:avLst/>
          </a:prstGeom>
          <a:solidFill>
            <a:srgbClr val="3333FF"/>
          </a:solidFill>
        </p:spPr>
        <p:txBody>
          <a:bodyPr wrap="square" lIns="36000" tIns="36000" rIns="36000" bIns="36000" rtlCol="0">
            <a:spAutoFit/>
          </a:bodyPr>
          <a:lstStyle/>
          <a:p>
            <a:pPr algn="ctr"/>
            <a:r>
              <a:rPr lang="ja-JP" altLang="en-US" sz="2400" spc="-70">
                <a:solidFill>
                  <a:schemeClr val="bg1"/>
                </a:solidFill>
                <a:latin typeface="+mn-ea"/>
              </a:rPr>
              <a:t>申請登録</a:t>
            </a:r>
            <a:endParaRPr lang="en-GB" sz="2400" spc="-7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78419BC8-4604-48DA-B472-6B650A760248}"/>
              </a:ext>
            </a:extLst>
          </p:cNvPr>
          <p:cNvSpPr txBox="1"/>
          <p:nvPr/>
        </p:nvSpPr>
        <p:spPr>
          <a:xfrm>
            <a:off x="9289626" y="5237508"/>
            <a:ext cx="2593265" cy="626701"/>
          </a:xfrm>
          <a:prstGeom prst="rect">
            <a:avLst/>
          </a:prstGeom>
          <a:noFill/>
        </p:spPr>
        <p:txBody>
          <a:bodyPr wrap="square" lIns="36000" tIns="36000" rIns="36000" bIns="36000" rtlCol="0">
            <a:spAutoFit/>
          </a:bodyPr>
          <a:lstStyle/>
          <a:p>
            <a:pPr algn="ctr"/>
            <a:r>
              <a:rPr lang="ja-JP" altLang="en-US" b="1" spc="-70">
                <a:solidFill>
                  <a:schemeClr val="tx1">
                    <a:lumMod val="65000"/>
                    <a:lumOff val="35000"/>
                  </a:schemeClr>
                </a:solidFill>
                <a:latin typeface="+mn-ea"/>
              </a:rPr>
              <a:t>バックグラウンドで</a:t>
            </a:r>
            <a:br>
              <a:rPr lang="en-GB" altLang="ja-JP" b="1" spc="-70">
                <a:solidFill>
                  <a:schemeClr val="tx1">
                    <a:lumMod val="65000"/>
                    <a:lumOff val="35000"/>
                  </a:schemeClr>
                </a:solidFill>
                <a:latin typeface="+mn-ea"/>
              </a:rPr>
            </a:br>
            <a:r>
              <a:rPr lang="en-US" altLang="ja-JP" b="1" spc="-70">
                <a:solidFill>
                  <a:schemeClr val="tx1">
                    <a:lumMod val="65000"/>
                    <a:lumOff val="35000"/>
                  </a:schemeClr>
                </a:solidFill>
                <a:latin typeface="+mn-ea"/>
              </a:rPr>
              <a:t>SPO</a:t>
            </a:r>
            <a:r>
              <a:rPr lang="ja-JP" altLang="en-US" b="1" spc="-70">
                <a:solidFill>
                  <a:schemeClr val="tx1">
                    <a:lumMod val="65000"/>
                    <a:lumOff val="35000"/>
                  </a:schemeClr>
                </a:solidFill>
                <a:latin typeface="+mn-ea"/>
              </a:rPr>
              <a:t> のリストに自動保存</a:t>
            </a:r>
            <a:endParaRPr lang="en-GB" altLang="ja-JP" b="1" spc="-70">
              <a:solidFill>
                <a:schemeClr val="tx1">
                  <a:lumMod val="65000"/>
                  <a:lumOff val="35000"/>
                </a:schemeClr>
              </a:solidFill>
              <a:latin typeface="+mn-ea"/>
            </a:endParaRPr>
          </a:p>
        </p:txBody>
      </p:sp>
      <p:sp>
        <p:nvSpPr>
          <p:cNvPr id="78" name="正方形/長方形 77">
            <a:extLst>
              <a:ext uri="{FF2B5EF4-FFF2-40B4-BE49-F238E27FC236}">
                <a16:creationId xmlns:a16="http://schemas.microsoft.com/office/drawing/2014/main" id="{44EB3460-B8FF-47FD-8164-4191E3276BC0}"/>
              </a:ext>
            </a:extLst>
          </p:cNvPr>
          <p:cNvSpPr/>
          <p:nvPr/>
        </p:nvSpPr>
        <p:spPr>
          <a:xfrm>
            <a:off x="9398524" y="6014283"/>
            <a:ext cx="2484367" cy="707886"/>
          </a:xfrm>
          <a:prstGeom prst="rect">
            <a:avLst/>
          </a:prstGeom>
        </p:spPr>
        <p:txBody>
          <a:bodyPr wrap="square">
            <a:spAutoFit/>
          </a:bodyPr>
          <a:lstStyle/>
          <a:p>
            <a:pPr algn="ctr"/>
            <a:r>
              <a:rPr lang="ja-JP" altLang="en-US" sz="2000" b="1" spc="-70">
                <a:solidFill>
                  <a:srgbClr val="3333FF"/>
                </a:solidFill>
                <a:latin typeface="+mn-ea"/>
              </a:rPr>
              <a:t>データの自動登録で</a:t>
            </a:r>
            <a:endParaRPr lang="en-GB" altLang="ja-JP" sz="2000" b="1" spc="-70">
              <a:solidFill>
                <a:srgbClr val="3333FF"/>
              </a:solidFill>
              <a:latin typeface="+mn-ea"/>
            </a:endParaRPr>
          </a:p>
          <a:p>
            <a:pPr algn="ctr"/>
            <a:r>
              <a:rPr lang="ja-JP" altLang="en-US" sz="2000" b="1" spc="-70">
                <a:solidFill>
                  <a:srgbClr val="3333FF"/>
                </a:solidFill>
                <a:latin typeface="+mn-ea"/>
              </a:rPr>
              <a:t>人為ミス防止</a:t>
            </a:r>
            <a:endParaRPr lang="en-GB" sz="2000" b="1" spc="-70">
              <a:solidFill>
                <a:srgbClr val="3333FF"/>
              </a:solidFill>
              <a:latin typeface="+mn-ea"/>
            </a:endParaRPr>
          </a:p>
        </p:txBody>
      </p:sp>
      <p:pic>
        <p:nvPicPr>
          <p:cNvPr id="3" name="図 2">
            <a:extLst>
              <a:ext uri="{FF2B5EF4-FFF2-40B4-BE49-F238E27FC236}">
                <a16:creationId xmlns:a16="http://schemas.microsoft.com/office/drawing/2014/main" id="{CBD7473C-7946-4D03-B243-4C9DFCE1DDEC}"/>
              </a:ext>
            </a:extLst>
          </p:cNvPr>
          <p:cNvPicPr>
            <a:picLocks noChangeAspect="1"/>
          </p:cNvPicPr>
          <p:nvPr/>
        </p:nvPicPr>
        <p:blipFill rotWithShape="1">
          <a:blip r:embed="rId3"/>
          <a:srcRect t="15129" r="54649"/>
          <a:stretch/>
        </p:blipFill>
        <p:spPr>
          <a:xfrm>
            <a:off x="9177776" y="3047376"/>
            <a:ext cx="2790951" cy="1686593"/>
          </a:xfrm>
          <a:prstGeom prst="rect">
            <a:avLst/>
          </a:prstGeom>
          <a:ln>
            <a:solidFill>
              <a:schemeClr val="tx1"/>
            </a:solidFill>
          </a:ln>
        </p:spPr>
      </p:pic>
      <p:pic>
        <p:nvPicPr>
          <p:cNvPr id="5" name="図 4">
            <a:extLst>
              <a:ext uri="{FF2B5EF4-FFF2-40B4-BE49-F238E27FC236}">
                <a16:creationId xmlns:a16="http://schemas.microsoft.com/office/drawing/2014/main" id="{E47211E2-0FB5-4087-9D23-9B74AFD487CD}"/>
              </a:ext>
            </a:extLst>
          </p:cNvPr>
          <p:cNvPicPr>
            <a:picLocks noChangeAspect="1"/>
          </p:cNvPicPr>
          <p:nvPr/>
        </p:nvPicPr>
        <p:blipFill>
          <a:blip r:embed="rId4"/>
          <a:stretch>
            <a:fillRect/>
          </a:stretch>
        </p:blipFill>
        <p:spPr>
          <a:xfrm>
            <a:off x="3630188" y="3001389"/>
            <a:ext cx="1216396" cy="2163291"/>
          </a:xfrm>
          <a:prstGeom prst="rect">
            <a:avLst/>
          </a:prstGeom>
          <a:ln>
            <a:solidFill>
              <a:schemeClr val="tx1"/>
            </a:solidFill>
          </a:ln>
        </p:spPr>
      </p:pic>
      <p:pic>
        <p:nvPicPr>
          <p:cNvPr id="5122" name="Picture 2" descr="See the source image">
            <a:extLst>
              <a:ext uri="{FF2B5EF4-FFF2-40B4-BE49-F238E27FC236}">
                <a16:creationId xmlns:a16="http://schemas.microsoft.com/office/drawing/2014/main" id="{83DB0B53-25D9-436E-963E-AABF1EBE8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223" y="3256736"/>
            <a:ext cx="1103491" cy="829521"/>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記号 が含まれている画像&#10;&#10;自動的に生成された説明">
            <a:extLst>
              <a:ext uri="{FF2B5EF4-FFF2-40B4-BE49-F238E27FC236}">
                <a16:creationId xmlns:a16="http://schemas.microsoft.com/office/drawing/2014/main" id="{56FB9991-0F81-4114-A918-4A0ABFD280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517" y="4043587"/>
            <a:ext cx="1418822" cy="1418822"/>
          </a:xfrm>
          <a:prstGeom prst="rect">
            <a:avLst/>
          </a:prstGeom>
        </p:spPr>
      </p:pic>
      <p:pic>
        <p:nvPicPr>
          <p:cNvPr id="10" name="図 9" descr="時計 が含まれている画像&#10;&#10;自動的に生成された説明">
            <a:extLst>
              <a:ext uri="{FF2B5EF4-FFF2-40B4-BE49-F238E27FC236}">
                <a16:creationId xmlns:a16="http://schemas.microsoft.com/office/drawing/2014/main" id="{8F8CDA5F-33A7-40D2-9F3A-95D7302849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5717" y="3001389"/>
            <a:ext cx="1369951" cy="1369951"/>
          </a:xfrm>
          <a:prstGeom prst="rect">
            <a:avLst/>
          </a:prstGeom>
        </p:spPr>
      </p:pic>
      <p:pic>
        <p:nvPicPr>
          <p:cNvPr id="6146" name="Picture 2" descr="See the source image">
            <a:extLst>
              <a:ext uri="{FF2B5EF4-FFF2-40B4-BE49-F238E27FC236}">
                <a16:creationId xmlns:a16="http://schemas.microsoft.com/office/drawing/2014/main" id="{EAD2BEAF-7F54-45CD-AAA7-197382656C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2339" y="4346759"/>
            <a:ext cx="860303" cy="8603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3DFB1A2-071F-4718-A406-464D654411F0}"/>
              </a:ext>
            </a:extLst>
          </p:cNvPr>
          <p:cNvSpPr txBox="1"/>
          <p:nvPr/>
        </p:nvSpPr>
        <p:spPr>
          <a:xfrm>
            <a:off x="343925" y="2477678"/>
            <a:ext cx="2204713" cy="442035"/>
          </a:xfrm>
          <a:prstGeom prst="rect">
            <a:avLst/>
          </a:prstGeom>
          <a:solidFill>
            <a:srgbClr val="3333FF"/>
          </a:solidFill>
        </p:spPr>
        <p:txBody>
          <a:bodyPr wrap="square" lIns="36000" tIns="36000" rIns="36000" bIns="36000" rtlCol="0">
            <a:spAutoFit/>
          </a:bodyPr>
          <a:lstStyle/>
          <a:p>
            <a:pPr algn="ctr"/>
            <a:r>
              <a:rPr lang="en-US" altLang="ja-JP" sz="2400" b="1" spc="-70">
                <a:solidFill>
                  <a:schemeClr val="bg1"/>
                </a:solidFill>
                <a:latin typeface="+mn-ea"/>
                <a:ea typeface="+mn-ea"/>
              </a:rPr>
              <a:t>365</a:t>
            </a:r>
            <a:r>
              <a:rPr lang="ja-JP" altLang="en-US" sz="2400" b="1" spc="-70">
                <a:solidFill>
                  <a:schemeClr val="bg1"/>
                </a:solidFill>
                <a:latin typeface="+mn-ea"/>
                <a:ea typeface="+mn-ea"/>
              </a:rPr>
              <a:t>を使えば</a:t>
            </a:r>
            <a:endParaRPr lang="en-GB" sz="2400" b="1" spc="-70">
              <a:solidFill>
                <a:schemeClr val="bg1"/>
              </a:solidFill>
              <a:latin typeface="+mn-ea"/>
              <a:ea typeface="+mn-ea"/>
            </a:endParaRPr>
          </a:p>
        </p:txBody>
      </p:sp>
      <p:pic>
        <p:nvPicPr>
          <p:cNvPr id="11" name="図 10">
            <a:extLst>
              <a:ext uri="{FF2B5EF4-FFF2-40B4-BE49-F238E27FC236}">
                <a16:creationId xmlns:a16="http://schemas.microsoft.com/office/drawing/2014/main" id="{57AC3710-2C71-440F-871F-13ECB2D50DE9}"/>
              </a:ext>
            </a:extLst>
          </p:cNvPr>
          <p:cNvPicPr>
            <a:picLocks noChangeAspect="1"/>
          </p:cNvPicPr>
          <p:nvPr/>
        </p:nvPicPr>
        <p:blipFill rotWithShape="1">
          <a:blip r:embed="rId9"/>
          <a:srcRect b="6369"/>
          <a:stretch/>
        </p:blipFill>
        <p:spPr>
          <a:xfrm>
            <a:off x="6536132" y="2974298"/>
            <a:ext cx="2108331" cy="2237268"/>
          </a:xfrm>
          <a:prstGeom prst="rect">
            <a:avLst/>
          </a:prstGeom>
          <a:ln>
            <a:solidFill>
              <a:schemeClr val="tx1"/>
            </a:solidFill>
          </a:ln>
        </p:spPr>
      </p:pic>
    </p:spTree>
    <p:extLst>
      <p:ext uri="{BB962C8B-B14F-4D97-AF65-F5344CB8AC3E}">
        <p14:creationId xmlns:p14="http://schemas.microsoft.com/office/powerpoint/2010/main" val="3500819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r>
              <a:rPr lang="ja-JP" altLang="en-US"/>
              <a:t>使い方</a:t>
            </a:r>
            <a:endParaRPr lang="en-GB"/>
          </a:p>
        </p:txBody>
      </p:sp>
    </p:spTree>
    <p:extLst>
      <p:ext uri="{BB962C8B-B14F-4D97-AF65-F5344CB8AC3E}">
        <p14:creationId xmlns:p14="http://schemas.microsoft.com/office/powerpoint/2010/main" val="1171119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a:extLst>
              <a:ext uri="{FF2B5EF4-FFF2-40B4-BE49-F238E27FC236}">
                <a16:creationId xmlns:a16="http://schemas.microsoft.com/office/drawing/2014/main" id="{B3337B15-CD81-4D36-894D-19D6967827F1}"/>
              </a:ext>
            </a:extLst>
          </p:cNvPr>
          <p:cNvPicPr>
            <a:picLocks noChangeAspect="1"/>
          </p:cNvPicPr>
          <p:nvPr/>
        </p:nvPicPr>
        <p:blipFill>
          <a:blip r:embed="rId3"/>
          <a:stretch>
            <a:fillRect/>
          </a:stretch>
        </p:blipFill>
        <p:spPr>
          <a:xfrm>
            <a:off x="6434096" y="5184718"/>
            <a:ext cx="3533436" cy="1582327"/>
          </a:xfrm>
          <a:prstGeom prst="rect">
            <a:avLst/>
          </a:prstGeom>
          <a:ln>
            <a:solidFill>
              <a:schemeClr val="tx1"/>
            </a:solidFill>
          </a:ln>
        </p:spPr>
      </p:pic>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GB" altLang="ja-JP" sz="4400"/>
              <a:t>1. </a:t>
            </a:r>
            <a:r>
              <a:rPr kumimoji="1" lang="en-US" altLang="ja-JP" sz="4400">
                <a:solidFill>
                  <a:srgbClr val="5B5DA3"/>
                </a:solidFill>
              </a:rPr>
              <a:t>&lt;</a:t>
            </a:r>
            <a:r>
              <a:rPr kumimoji="1" lang="ja-JP" altLang="en-US" sz="4400">
                <a:solidFill>
                  <a:srgbClr val="5B5DA3"/>
                </a:solidFill>
              </a:rPr>
              <a:t>申請者</a:t>
            </a:r>
            <a:r>
              <a:rPr kumimoji="1" lang="en-US" altLang="ja-JP" sz="4400">
                <a:solidFill>
                  <a:srgbClr val="5B5DA3"/>
                </a:solidFill>
              </a:rPr>
              <a:t>&gt; </a:t>
            </a:r>
            <a:r>
              <a:rPr kumimoji="1" lang="en-US" altLang="ja-JP" sz="4400"/>
              <a:t>PowerApps</a:t>
            </a:r>
            <a:r>
              <a:rPr kumimoji="1" lang="ja-JP" altLang="en-US" sz="4400"/>
              <a:t> で申請を行う</a:t>
            </a:r>
          </a:p>
        </p:txBody>
      </p:sp>
      <p:sp>
        <p:nvSpPr>
          <p:cNvPr id="2" name="正方形/長方形 1">
            <a:extLst>
              <a:ext uri="{FF2B5EF4-FFF2-40B4-BE49-F238E27FC236}">
                <a16:creationId xmlns:a16="http://schemas.microsoft.com/office/drawing/2014/main" id="{ED94CAAC-D0EF-4DA4-8B51-2909C0B68664}"/>
              </a:ext>
            </a:extLst>
          </p:cNvPr>
          <p:cNvSpPr/>
          <p:nvPr/>
        </p:nvSpPr>
        <p:spPr>
          <a:xfrm>
            <a:off x="871867" y="1133946"/>
            <a:ext cx="8218241" cy="369332"/>
          </a:xfrm>
          <a:prstGeom prst="rect">
            <a:avLst/>
          </a:prstGeom>
        </p:spPr>
        <p:txBody>
          <a:bodyPr wrap="square">
            <a:spAutoFit/>
          </a:bodyPr>
          <a:lstStyle/>
          <a:p>
            <a:r>
              <a:rPr kumimoji="1" lang="ja-JP" altLang="en-US">
                <a:latin typeface="+mn-ea"/>
              </a:rPr>
              <a:t>ブラウザやスマホアプリで問合せ </a:t>
            </a:r>
            <a:r>
              <a:rPr kumimoji="1" lang="en-US" altLang="ja-JP" err="1">
                <a:latin typeface="+mn-ea"/>
              </a:rPr>
              <a:t>PowerApp</a:t>
            </a:r>
            <a:r>
              <a:rPr kumimoji="1" lang="en-US" altLang="ja-JP">
                <a:latin typeface="+mn-ea"/>
              </a:rPr>
              <a:t> </a:t>
            </a:r>
            <a:r>
              <a:rPr kumimoji="1" lang="ja-JP" altLang="en-US">
                <a:latin typeface="+mn-ea"/>
              </a:rPr>
              <a:t>を開き必要事項を入力する</a:t>
            </a:r>
            <a:endParaRPr kumimoji="1" lang="en-GB" altLang="ja-JP">
              <a:latin typeface="+mn-ea"/>
            </a:endParaRPr>
          </a:p>
        </p:txBody>
      </p:sp>
      <p:pic>
        <p:nvPicPr>
          <p:cNvPr id="8" name="図 7">
            <a:extLst>
              <a:ext uri="{FF2B5EF4-FFF2-40B4-BE49-F238E27FC236}">
                <a16:creationId xmlns:a16="http://schemas.microsoft.com/office/drawing/2014/main" id="{130E03D6-EC50-4438-94ED-332DB8B10C9D}"/>
              </a:ext>
            </a:extLst>
          </p:cNvPr>
          <p:cNvPicPr>
            <a:picLocks noChangeAspect="1"/>
          </p:cNvPicPr>
          <p:nvPr/>
        </p:nvPicPr>
        <p:blipFill>
          <a:blip r:embed="rId4"/>
          <a:stretch>
            <a:fillRect/>
          </a:stretch>
        </p:blipFill>
        <p:spPr>
          <a:xfrm>
            <a:off x="419052" y="1881102"/>
            <a:ext cx="2310927" cy="4084322"/>
          </a:xfrm>
          <a:prstGeom prst="rect">
            <a:avLst/>
          </a:prstGeom>
          <a:ln>
            <a:solidFill>
              <a:schemeClr val="tx1"/>
            </a:solidFill>
          </a:ln>
        </p:spPr>
      </p:pic>
      <p:pic>
        <p:nvPicPr>
          <p:cNvPr id="11" name="図 10">
            <a:extLst>
              <a:ext uri="{FF2B5EF4-FFF2-40B4-BE49-F238E27FC236}">
                <a16:creationId xmlns:a16="http://schemas.microsoft.com/office/drawing/2014/main" id="{6C4B9A44-C0EB-4495-B461-018944E3DDC8}"/>
              </a:ext>
            </a:extLst>
          </p:cNvPr>
          <p:cNvPicPr>
            <a:picLocks noChangeAspect="1"/>
          </p:cNvPicPr>
          <p:nvPr/>
        </p:nvPicPr>
        <p:blipFill>
          <a:blip r:embed="rId5"/>
          <a:stretch>
            <a:fillRect/>
          </a:stretch>
        </p:blipFill>
        <p:spPr>
          <a:xfrm>
            <a:off x="2996523" y="1870643"/>
            <a:ext cx="2310927" cy="4105239"/>
          </a:xfrm>
          <a:prstGeom prst="rect">
            <a:avLst/>
          </a:prstGeom>
          <a:ln>
            <a:solidFill>
              <a:schemeClr val="tx1"/>
            </a:solidFill>
          </a:ln>
        </p:spPr>
      </p:pic>
      <p:pic>
        <p:nvPicPr>
          <p:cNvPr id="14" name="図 13">
            <a:extLst>
              <a:ext uri="{FF2B5EF4-FFF2-40B4-BE49-F238E27FC236}">
                <a16:creationId xmlns:a16="http://schemas.microsoft.com/office/drawing/2014/main" id="{693F881C-098F-4A29-BB70-244429354BA8}"/>
              </a:ext>
            </a:extLst>
          </p:cNvPr>
          <p:cNvPicPr>
            <a:picLocks noChangeAspect="1"/>
          </p:cNvPicPr>
          <p:nvPr/>
        </p:nvPicPr>
        <p:blipFill>
          <a:blip r:embed="rId6"/>
          <a:stretch>
            <a:fillRect/>
          </a:stretch>
        </p:blipFill>
        <p:spPr>
          <a:xfrm>
            <a:off x="6434096" y="1870643"/>
            <a:ext cx="1699233" cy="3018598"/>
          </a:xfrm>
          <a:prstGeom prst="rect">
            <a:avLst/>
          </a:prstGeom>
          <a:ln>
            <a:solidFill>
              <a:schemeClr val="tx1"/>
            </a:solidFill>
          </a:ln>
        </p:spPr>
      </p:pic>
      <p:pic>
        <p:nvPicPr>
          <p:cNvPr id="19" name="図 18">
            <a:extLst>
              <a:ext uri="{FF2B5EF4-FFF2-40B4-BE49-F238E27FC236}">
                <a16:creationId xmlns:a16="http://schemas.microsoft.com/office/drawing/2014/main" id="{FAC9B386-D5A7-4894-95CA-FE377C834B42}"/>
              </a:ext>
            </a:extLst>
          </p:cNvPr>
          <p:cNvPicPr>
            <a:picLocks noChangeAspect="1"/>
          </p:cNvPicPr>
          <p:nvPr/>
        </p:nvPicPr>
        <p:blipFill>
          <a:blip r:embed="rId7"/>
          <a:stretch>
            <a:fillRect/>
          </a:stretch>
        </p:blipFill>
        <p:spPr>
          <a:xfrm>
            <a:off x="7634320" y="3033129"/>
            <a:ext cx="4138627" cy="1856112"/>
          </a:xfrm>
          <a:prstGeom prst="rect">
            <a:avLst/>
          </a:prstGeom>
          <a:ln>
            <a:solidFill>
              <a:schemeClr val="tx1"/>
            </a:solidFill>
          </a:ln>
        </p:spPr>
      </p:pic>
      <p:sp>
        <p:nvSpPr>
          <p:cNvPr id="21" name="矢印: 右 20">
            <a:extLst>
              <a:ext uri="{FF2B5EF4-FFF2-40B4-BE49-F238E27FC236}">
                <a16:creationId xmlns:a16="http://schemas.microsoft.com/office/drawing/2014/main" id="{B62B2B53-8484-4B04-84C1-BC368A449286}"/>
              </a:ext>
            </a:extLst>
          </p:cNvPr>
          <p:cNvSpPr/>
          <p:nvPr/>
        </p:nvSpPr>
        <p:spPr bwMode="auto">
          <a:xfrm>
            <a:off x="2638365" y="3573205"/>
            <a:ext cx="489247" cy="551629"/>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3" name="正方形/長方形 22">
            <a:extLst>
              <a:ext uri="{FF2B5EF4-FFF2-40B4-BE49-F238E27FC236}">
                <a16:creationId xmlns:a16="http://schemas.microsoft.com/office/drawing/2014/main" id="{2F562FE2-C990-470B-A375-80FEE42DB022}"/>
              </a:ext>
            </a:extLst>
          </p:cNvPr>
          <p:cNvSpPr/>
          <p:nvPr/>
        </p:nvSpPr>
        <p:spPr bwMode="auto">
          <a:xfrm>
            <a:off x="571421" y="3558461"/>
            <a:ext cx="1956768" cy="58111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5" name="正方形/長方形 24">
            <a:extLst>
              <a:ext uri="{FF2B5EF4-FFF2-40B4-BE49-F238E27FC236}">
                <a16:creationId xmlns:a16="http://schemas.microsoft.com/office/drawing/2014/main" id="{8E590866-142A-41EE-BD95-E1AF372E6268}"/>
              </a:ext>
            </a:extLst>
          </p:cNvPr>
          <p:cNvSpPr/>
          <p:nvPr/>
        </p:nvSpPr>
        <p:spPr bwMode="auto">
          <a:xfrm>
            <a:off x="4928365" y="1880182"/>
            <a:ext cx="379085" cy="270948"/>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7" name="矢印: 右 26">
            <a:extLst>
              <a:ext uri="{FF2B5EF4-FFF2-40B4-BE49-F238E27FC236}">
                <a16:creationId xmlns:a16="http://schemas.microsoft.com/office/drawing/2014/main" id="{1AD2906F-EF6C-4DE4-9777-44B78937FC73}"/>
              </a:ext>
            </a:extLst>
          </p:cNvPr>
          <p:cNvSpPr/>
          <p:nvPr/>
        </p:nvSpPr>
        <p:spPr bwMode="auto">
          <a:xfrm>
            <a:off x="5698443" y="3558461"/>
            <a:ext cx="489247" cy="551629"/>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0" name="吹き出し: 四角形 29">
            <a:extLst>
              <a:ext uri="{FF2B5EF4-FFF2-40B4-BE49-F238E27FC236}">
                <a16:creationId xmlns:a16="http://schemas.microsoft.com/office/drawing/2014/main" id="{52004841-99B4-4BDE-B666-9B605764F750}"/>
              </a:ext>
            </a:extLst>
          </p:cNvPr>
          <p:cNvSpPr/>
          <p:nvPr/>
        </p:nvSpPr>
        <p:spPr bwMode="auto">
          <a:xfrm>
            <a:off x="2996523" y="6053048"/>
            <a:ext cx="2310927" cy="580398"/>
          </a:xfrm>
          <a:prstGeom prst="wedgeRectCallout">
            <a:avLst>
              <a:gd name="adj1" fmla="val -13860"/>
              <a:gd name="adj2" fmla="val -8904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200">
                <a:solidFill>
                  <a:schemeClr val="tx1"/>
                </a:solidFill>
                <a:latin typeface="メイリオ" pitchFamily="50" charset="-128"/>
                <a:ea typeface="メイリオ" pitchFamily="50" charset="-128"/>
                <a:cs typeface="Segoe UI" pitchFamily="34" charset="0"/>
              </a:rPr>
              <a:t>利用期間</a:t>
            </a:r>
            <a:r>
              <a:rPr kumimoji="1" lang="en-US" altLang="ja-JP" sz="1200">
                <a:solidFill>
                  <a:schemeClr val="tx1"/>
                </a:solidFill>
                <a:latin typeface="メイリオ" pitchFamily="50" charset="-128"/>
                <a:ea typeface="メイリオ" pitchFamily="50" charset="-128"/>
                <a:cs typeface="Segoe UI" pitchFamily="34" charset="0"/>
              </a:rPr>
              <a:t>, </a:t>
            </a:r>
            <a:r>
              <a:rPr kumimoji="1" lang="ja-JP" altLang="en-US" sz="1200">
                <a:solidFill>
                  <a:schemeClr val="tx1"/>
                </a:solidFill>
                <a:latin typeface="メイリオ" pitchFamily="50" charset="-128"/>
                <a:ea typeface="メイリオ" pitchFamily="50" charset="-128"/>
                <a:cs typeface="Segoe UI" pitchFamily="34" charset="0"/>
              </a:rPr>
              <a:t>デバイス</a:t>
            </a:r>
            <a:r>
              <a:rPr kumimoji="1" lang="en-US" altLang="ja-JP" sz="1200">
                <a:solidFill>
                  <a:schemeClr val="tx1"/>
                </a:solidFill>
                <a:latin typeface="メイリオ" pitchFamily="50" charset="-128"/>
                <a:ea typeface="メイリオ" pitchFamily="50" charset="-128"/>
                <a:cs typeface="Segoe UI" pitchFamily="34" charset="0"/>
              </a:rPr>
              <a:t>, </a:t>
            </a:r>
            <a:r>
              <a:rPr kumimoji="1" lang="ja-JP" altLang="en-US" sz="1200">
                <a:solidFill>
                  <a:schemeClr val="tx1"/>
                </a:solidFill>
                <a:latin typeface="メイリオ" pitchFamily="50" charset="-128"/>
                <a:ea typeface="メイリオ" pitchFamily="50" charset="-128"/>
                <a:cs typeface="Segoe UI" pitchFamily="34" charset="0"/>
              </a:rPr>
              <a:t>用途以外はすべて自動で記入されます</a:t>
            </a:r>
            <a:endParaRPr kumimoji="1" lang="en-GB" sz="1200">
              <a:solidFill>
                <a:schemeClr val="tx1"/>
              </a:solidFill>
              <a:latin typeface="メイリオ" pitchFamily="50" charset="-128"/>
              <a:ea typeface="メイリオ" pitchFamily="50" charset="-128"/>
              <a:cs typeface="Segoe UI" pitchFamily="34" charset="0"/>
            </a:endParaRPr>
          </a:p>
        </p:txBody>
      </p:sp>
      <p:sp>
        <p:nvSpPr>
          <p:cNvPr id="32" name="吹き出し: 四角形 31">
            <a:extLst>
              <a:ext uri="{FF2B5EF4-FFF2-40B4-BE49-F238E27FC236}">
                <a16:creationId xmlns:a16="http://schemas.microsoft.com/office/drawing/2014/main" id="{9C398408-A197-4376-9D77-4E68F04464AC}"/>
              </a:ext>
            </a:extLst>
          </p:cNvPr>
          <p:cNvSpPr/>
          <p:nvPr/>
        </p:nvSpPr>
        <p:spPr bwMode="auto">
          <a:xfrm>
            <a:off x="8224776" y="1567441"/>
            <a:ext cx="1367094" cy="580398"/>
          </a:xfrm>
          <a:prstGeom prst="wedgeRectCallout">
            <a:avLst>
              <a:gd name="adj1" fmla="val -63926"/>
              <a:gd name="adj2" fmla="val 2670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200">
                <a:solidFill>
                  <a:schemeClr val="tx1"/>
                </a:solidFill>
                <a:latin typeface="Yu Gothic UI" panose="020B0500000000000000" pitchFamily="50" charset="-128"/>
                <a:ea typeface="Yu Gothic UI" panose="020B0500000000000000" pitchFamily="50" charset="-128"/>
                <a:cs typeface="Segoe UI" pitchFamily="34" charset="0"/>
              </a:rPr>
              <a:t>申請完了画面</a:t>
            </a:r>
            <a:endParaRPr kumimoji="1" lang="en-GB" sz="1200">
              <a:solidFill>
                <a:schemeClr val="tx1"/>
              </a:solidFill>
              <a:latin typeface="Yu Gothic UI" panose="020B0500000000000000" pitchFamily="50" charset="-128"/>
              <a:ea typeface="Yu Gothic UI" panose="020B0500000000000000" pitchFamily="50" charset="-128"/>
              <a:cs typeface="Segoe UI" pitchFamily="34" charset="0"/>
            </a:endParaRPr>
          </a:p>
        </p:txBody>
      </p:sp>
      <p:sp>
        <p:nvSpPr>
          <p:cNvPr id="34" name="吹き出し: 四角形 33">
            <a:extLst>
              <a:ext uri="{FF2B5EF4-FFF2-40B4-BE49-F238E27FC236}">
                <a16:creationId xmlns:a16="http://schemas.microsoft.com/office/drawing/2014/main" id="{C5B3C81F-8FD8-486D-8E6E-394352CFDFB1}"/>
              </a:ext>
            </a:extLst>
          </p:cNvPr>
          <p:cNvSpPr/>
          <p:nvPr/>
        </p:nvSpPr>
        <p:spPr bwMode="auto">
          <a:xfrm>
            <a:off x="8224776" y="2388568"/>
            <a:ext cx="3548171" cy="580398"/>
          </a:xfrm>
          <a:prstGeom prst="wedgeRectCallout">
            <a:avLst>
              <a:gd name="adj1" fmla="val -20173"/>
              <a:gd name="adj2" fmla="val 8779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200">
                <a:solidFill>
                  <a:schemeClr val="tx1"/>
                </a:solidFill>
                <a:latin typeface="Yu Gothic UI" panose="020B0500000000000000" pitchFamily="50" charset="-128"/>
                <a:ea typeface="Yu Gothic UI" panose="020B0500000000000000" pitchFamily="50" charset="-128"/>
                <a:cs typeface="Segoe UI" pitchFamily="34" charset="0"/>
              </a:rPr>
              <a:t>申請完了後</a:t>
            </a:r>
            <a:r>
              <a:rPr kumimoji="1" lang="en-US" altLang="ja-JP" sz="1200">
                <a:solidFill>
                  <a:schemeClr val="tx1"/>
                </a:solidFill>
                <a:latin typeface="Yu Gothic UI" panose="020B0500000000000000" pitchFamily="50" charset="-128"/>
                <a:ea typeface="Yu Gothic UI" panose="020B0500000000000000" pitchFamily="50" charset="-128"/>
                <a:cs typeface="Segoe UI" pitchFamily="34" charset="0"/>
              </a:rPr>
              <a:t>, </a:t>
            </a:r>
            <a:r>
              <a:rPr kumimoji="1" lang="ja-JP" altLang="en-US" sz="1200">
                <a:solidFill>
                  <a:schemeClr val="tx1"/>
                </a:solidFill>
                <a:latin typeface="Yu Gothic UI" panose="020B0500000000000000" pitchFamily="50" charset="-128"/>
                <a:ea typeface="Yu Gothic UI" panose="020B0500000000000000" pitchFamily="50" charset="-128"/>
                <a:cs typeface="Segoe UI" pitchFamily="34" charset="0"/>
              </a:rPr>
              <a:t>申請者の </a:t>
            </a:r>
            <a:r>
              <a:rPr kumimoji="1" lang="en-US" altLang="ja-JP" sz="1200">
                <a:solidFill>
                  <a:schemeClr val="tx1"/>
                </a:solidFill>
                <a:latin typeface="Yu Gothic UI" panose="020B0500000000000000" pitchFamily="50" charset="-128"/>
                <a:ea typeface="Yu Gothic UI" panose="020B0500000000000000" pitchFamily="50" charset="-128"/>
                <a:cs typeface="Segoe UI" pitchFamily="34" charset="0"/>
              </a:rPr>
              <a:t>Teams </a:t>
            </a:r>
            <a:r>
              <a:rPr kumimoji="1" lang="ja-JP" altLang="en-US" sz="1200">
                <a:solidFill>
                  <a:schemeClr val="tx1"/>
                </a:solidFill>
                <a:latin typeface="Yu Gothic UI" panose="020B0500000000000000" pitchFamily="50" charset="-128"/>
                <a:ea typeface="Yu Gothic UI" panose="020B0500000000000000" pitchFamily="50" charset="-128"/>
                <a:cs typeface="Segoe UI" pitchFamily="34" charset="0"/>
              </a:rPr>
              <a:t>に </a:t>
            </a:r>
            <a:r>
              <a:rPr kumimoji="1" lang="en-US" altLang="ja-JP" sz="1200">
                <a:solidFill>
                  <a:schemeClr val="tx1"/>
                </a:solidFill>
                <a:latin typeface="Yu Gothic UI" panose="020B0500000000000000" pitchFamily="50" charset="-128"/>
                <a:ea typeface="Yu Gothic UI" panose="020B0500000000000000" pitchFamily="50" charset="-128"/>
                <a:cs typeface="Segoe UI" pitchFamily="34" charset="0"/>
              </a:rPr>
              <a:t>Bot </a:t>
            </a:r>
            <a:r>
              <a:rPr kumimoji="1" lang="ja-JP" altLang="en-US" sz="1200">
                <a:solidFill>
                  <a:schemeClr val="tx1"/>
                </a:solidFill>
                <a:latin typeface="Yu Gothic UI" panose="020B0500000000000000" pitchFamily="50" charset="-128"/>
                <a:ea typeface="Yu Gothic UI" panose="020B0500000000000000" pitchFamily="50" charset="-128"/>
                <a:cs typeface="Segoe UI" pitchFamily="34" charset="0"/>
              </a:rPr>
              <a:t>から</a:t>
            </a:r>
            <a:endParaRPr kumimoji="1" lang="en-US" altLang="ja-JP" sz="1200">
              <a:solidFill>
                <a:schemeClr val="tx1"/>
              </a:solidFill>
              <a:latin typeface="Yu Gothic UI" panose="020B0500000000000000" pitchFamily="50" charset="-128"/>
              <a:ea typeface="Yu Gothic UI" panose="020B0500000000000000" pitchFamily="50" charset="-128"/>
              <a:cs typeface="Segoe UI" pitchFamily="34" charset="0"/>
            </a:endParaRPr>
          </a:p>
          <a:p>
            <a:pPr algn="ctr" defTabSz="914099" fontAlgn="base">
              <a:spcBef>
                <a:spcPct val="0"/>
              </a:spcBef>
              <a:spcAft>
                <a:spcPct val="0"/>
              </a:spcAft>
            </a:pPr>
            <a:r>
              <a:rPr kumimoji="1" lang="ja-JP" altLang="en-US" sz="1200">
                <a:solidFill>
                  <a:schemeClr val="tx1"/>
                </a:solidFill>
                <a:latin typeface="Yu Gothic UI" panose="020B0500000000000000" pitchFamily="50" charset="-128"/>
                <a:ea typeface="Yu Gothic UI" panose="020B0500000000000000" pitchFamily="50" charset="-128"/>
                <a:cs typeface="Segoe UI" pitchFamily="34" charset="0"/>
              </a:rPr>
              <a:t>申請完了を知らせる個別チャットが届きます</a:t>
            </a:r>
            <a:endParaRPr kumimoji="1" lang="en-GB" sz="1200">
              <a:solidFill>
                <a:schemeClr val="tx1"/>
              </a:solidFill>
              <a:latin typeface="Yu Gothic UI" panose="020B0500000000000000" pitchFamily="50" charset="-128"/>
              <a:ea typeface="Yu Gothic UI" panose="020B0500000000000000" pitchFamily="50" charset="-128"/>
              <a:cs typeface="Segoe UI" pitchFamily="34" charset="0"/>
            </a:endParaRPr>
          </a:p>
        </p:txBody>
      </p:sp>
      <p:cxnSp>
        <p:nvCxnSpPr>
          <p:cNvPr id="38" name="直線矢印コネクタ 37">
            <a:extLst>
              <a:ext uri="{FF2B5EF4-FFF2-40B4-BE49-F238E27FC236}">
                <a16:creationId xmlns:a16="http://schemas.microsoft.com/office/drawing/2014/main" id="{5ADD7246-C8CC-4D45-923C-669C1E7D5241}"/>
              </a:ext>
            </a:extLst>
          </p:cNvPr>
          <p:cNvCxnSpPr>
            <a:cxnSpLocks/>
            <a:stCxn id="19" idx="2"/>
          </p:cNvCxnSpPr>
          <p:nvPr/>
        </p:nvCxnSpPr>
        <p:spPr>
          <a:xfrm>
            <a:off x="9703634" y="4889241"/>
            <a:ext cx="0" cy="295477"/>
          </a:xfrm>
          <a:prstGeom prst="straightConnector1">
            <a:avLst/>
          </a:prstGeom>
          <a:ln w="28575">
            <a:solidFill>
              <a:schemeClr val="bg2">
                <a:lumMod val="75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吹き出し: 四角形 43">
            <a:extLst>
              <a:ext uri="{FF2B5EF4-FFF2-40B4-BE49-F238E27FC236}">
                <a16:creationId xmlns:a16="http://schemas.microsoft.com/office/drawing/2014/main" id="{F791F692-B1B0-4FE0-816C-A338C5271F23}"/>
              </a:ext>
            </a:extLst>
          </p:cNvPr>
          <p:cNvSpPr/>
          <p:nvPr/>
        </p:nvSpPr>
        <p:spPr bwMode="auto">
          <a:xfrm>
            <a:off x="10075348" y="5685682"/>
            <a:ext cx="1596610" cy="580398"/>
          </a:xfrm>
          <a:prstGeom prst="wedgeRectCallout">
            <a:avLst>
              <a:gd name="adj1" fmla="val -63926"/>
              <a:gd name="adj2" fmla="val 2670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200">
                <a:solidFill>
                  <a:schemeClr val="tx1"/>
                </a:solidFill>
                <a:latin typeface="Yu Gothic UI" panose="020B0500000000000000" pitchFamily="50" charset="-128"/>
                <a:ea typeface="Yu Gothic UI" panose="020B0500000000000000" pitchFamily="50" charset="-128"/>
                <a:cs typeface="Segoe UI" pitchFamily="34" charset="0"/>
              </a:rPr>
              <a:t>承認されると</a:t>
            </a:r>
            <a:endParaRPr kumimoji="1" lang="en-US" altLang="ja-JP" sz="1200">
              <a:solidFill>
                <a:schemeClr val="tx1"/>
              </a:solidFill>
              <a:latin typeface="Yu Gothic UI" panose="020B0500000000000000" pitchFamily="50" charset="-128"/>
              <a:ea typeface="Yu Gothic UI" panose="020B0500000000000000" pitchFamily="50" charset="-128"/>
              <a:cs typeface="Segoe UI" pitchFamily="34" charset="0"/>
            </a:endParaRPr>
          </a:p>
          <a:p>
            <a:pPr algn="ctr" defTabSz="914099" fontAlgn="base">
              <a:spcBef>
                <a:spcPct val="0"/>
              </a:spcBef>
              <a:spcAft>
                <a:spcPct val="0"/>
              </a:spcAft>
            </a:pPr>
            <a:r>
              <a:rPr kumimoji="1" lang="ja-JP" altLang="en-US" sz="1200">
                <a:solidFill>
                  <a:schemeClr val="tx1"/>
                </a:solidFill>
                <a:latin typeface="Yu Gothic UI" panose="020B0500000000000000" pitchFamily="50" charset="-128"/>
                <a:ea typeface="Yu Gothic UI" panose="020B0500000000000000" pitchFamily="50" charset="-128"/>
                <a:cs typeface="Segoe UI" pitchFamily="34" charset="0"/>
              </a:rPr>
              <a:t>再度 </a:t>
            </a:r>
            <a:r>
              <a:rPr kumimoji="1" lang="en-US" altLang="ja-JP" sz="1200">
                <a:solidFill>
                  <a:schemeClr val="tx1"/>
                </a:solidFill>
                <a:latin typeface="Yu Gothic UI" panose="020B0500000000000000" pitchFamily="50" charset="-128"/>
                <a:ea typeface="Yu Gothic UI" panose="020B0500000000000000" pitchFamily="50" charset="-128"/>
                <a:cs typeface="Segoe UI" pitchFamily="34" charset="0"/>
              </a:rPr>
              <a:t>Bot </a:t>
            </a:r>
            <a:r>
              <a:rPr kumimoji="1" lang="ja-JP" altLang="en-US" sz="1200">
                <a:solidFill>
                  <a:schemeClr val="tx1"/>
                </a:solidFill>
                <a:latin typeface="Yu Gothic UI" panose="020B0500000000000000" pitchFamily="50" charset="-128"/>
                <a:ea typeface="Yu Gothic UI" panose="020B0500000000000000" pitchFamily="50" charset="-128"/>
                <a:cs typeface="Segoe UI" pitchFamily="34" charset="0"/>
              </a:rPr>
              <a:t>から通知が</a:t>
            </a:r>
            <a:endParaRPr kumimoji="1" lang="en-US" altLang="ja-JP" sz="1200">
              <a:solidFill>
                <a:schemeClr val="tx1"/>
              </a:solidFill>
              <a:latin typeface="Yu Gothic UI" panose="020B0500000000000000" pitchFamily="50" charset="-128"/>
              <a:ea typeface="Yu Gothic UI" panose="020B0500000000000000" pitchFamily="50" charset="-128"/>
              <a:cs typeface="Segoe UI" pitchFamily="34" charset="0"/>
            </a:endParaRPr>
          </a:p>
          <a:p>
            <a:pPr algn="ctr" defTabSz="914099" fontAlgn="base">
              <a:spcBef>
                <a:spcPct val="0"/>
              </a:spcBef>
              <a:spcAft>
                <a:spcPct val="0"/>
              </a:spcAft>
            </a:pPr>
            <a:r>
              <a:rPr kumimoji="1" lang="ja-JP" altLang="en-US" sz="1200">
                <a:solidFill>
                  <a:schemeClr val="tx1"/>
                </a:solidFill>
                <a:latin typeface="Yu Gothic UI" panose="020B0500000000000000" pitchFamily="50" charset="-128"/>
                <a:ea typeface="Yu Gothic UI" panose="020B0500000000000000" pitchFamily="50" charset="-128"/>
                <a:cs typeface="Segoe UI" pitchFamily="34" charset="0"/>
              </a:rPr>
              <a:t>届きます</a:t>
            </a:r>
            <a:endParaRPr kumimoji="1" lang="en-GB" sz="1200">
              <a:solidFill>
                <a:schemeClr val="tx1"/>
              </a:solidFill>
              <a:latin typeface="Yu Gothic UI" panose="020B0500000000000000" pitchFamily="50" charset="-128"/>
              <a:ea typeface="Yu Gothic UI" panose="020B0500000000000000" pitchFamily="50" charset="-128"/>
              <a:cs typeface="Segoe UI" pitchFamily="34" charset="0"/>
            </a:endParaRPr>
          </a:p>
        </p:txBody>
      </p:sp>
      <p:cxnSp>
        <p:nvCxnSpPr>
          <p:cNvPr id="46" name="直線コネクタ 45">
            <a:extLst>
              <a:ext uri="{FF2B5EF4-FFF2-40B4-BE49-F238E27FC236}">
                <a16:creationId xmlns:a16="http://schemas.microsoft.com/office/drawing/2014/main" id="{AC43F6F8-9B73-4D1F-B606-C89DE8E65825}"/>
              </a:ext>
            </a:extLst>
          </p:cNvPr>
          <p:cNvCxnSpPr/>
          <p:nvPr/>
        </p:nvCxnSpPr>
        <p:spPr>
          <a:xfrm>
            <a:off x="8388220" y="5713675"/>
            <a:ext cx="466531"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cxnSp>
        <p:nvCxnSpPr>
          <p:cNvPr id="48" name="直線コネクタ 47">
            <a:extLst>
              <a:ext uri="{FF2B5EF4-FFF2-40B4-BE49-F238E27FC236}">
                <a16:creationId xmlns:a16="http://schemas.microsoft.com/office/drawing/2014/main" id="{D2B8F6A7-8F5C-44E0-A68A-E7766825A5EC}"/>
              </a:ext>
            </a:extLst>
          </p:cNvPr>
          <p:cNvCxnSpPr>
            <a:cxnSpLocks/>
          </p:cNvCxnSpPr>
          <p:nvPr/>
        </p:nvCxnSpPr>
        <p:spPr>
          <a:xfrm>
            <a:off x="7243665" y="6118001"/>
            <a:ext cx="1293845"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cxnSp>
        <p:nvCxnSpPr>
          <p:cNvPr id="51" name="直線コネクタ 50">
            <a:extLst>
              <a:ext uri="{FF2B5EF4-FFF2-40B4-BE49-F238E27FC236}">
                <a16:creationId xmlns:a16="http://schemas.microsoft.com/office/drawing/2014/main" id="{F5AF2EB3-FE4A-4710-9D19-27029243D403}"/>
              </a:ext>
            </a:extLst>
          </p:cNvPr>
          <p:cNvCxnSpPr>
            <a:cxnSpLocks/>
          </p:cNvCxnSpPr>
          <p:nvPr/>
        </p:nvCxnSpPr>
        <p:spPr>
          <a:xfrm>
            <a:off x="7243665" y="6266080"/>
            <a:ext cx="228289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17786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427202" y="59939"/>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GB" altLang="ja-JP" sz="4400"/>
              <a:t>2. </a:t>
            </a:r>
            <a:r>
              <a:rPr kumimoji="1" lang="en-US" altLang="ja-JP" sz="4400">
                <a:solidFill>
                  <a:srgbClr val="1179FC"/>
                </a:solidFill>
              </a:rPr>
              <a:t>&lt;</a:t>
            </a:r>
            <a:r>
              <a:rPr kumimoji="1" lang="ja-JP" altLang="en-US" sz="4400">
                <a:solidFill>
                  <a:srgbClr val="1179FC"/>
                </a:solidFill>
              </a:rPr>
              <a:t>承認者</a:t>
            </a:r>
            <a:r>
              <a:rPr kumimoji="1" lang="en-US" altLang="ja-JP" sz="4400">
                <a:solidFill>
                  <a:srgbClr val="1179FC"/>
                </a:solidFill>
              </a:rPr>
              <a:t>&gt; </a:t>
            </a:r>
            <a:r>
              <a:rPr kumimoji="1" lang="en-US" altLang="ja-JP" sz="4400"/>
              <a:t>Teams</a:t>
            </a:r>
            <a:r>
              <a:rPr kumimoji="1" lang="ja-JP" altLang="en-US" sz="4400"/>
              <a:t> で通知を受け取り承認する</a:t>
            </a:r>
          </a:p>
        </p:txBody>
      </p:sp>
      <p:sp>
        <p:nvSpPr>
          <p:cNvPr id="2" name="正方形/長方形 1">
            <a:extLst>
              <a:ext uri="{FF2B5EF4-FFF2-40B4-BE49-F238E27FC236}">
                <a16:creationId xmlns:a16="http://schemas.microsoft.com/office/drawing/2014/main" id="{ED94CAAC-D0EF-4DA4-8B51-2909C0B68664}"/>
              </a:ext>
            </a:extLst>
          </p:cNvPr>
          <p:cNvSpPr/>
          <p:nvPr/>
        </p:nvSpPr>
        <p:spPr>
          <a:xfrm>
            <a:off x="779027" y="815993"/>
            <a:ext cx="10441755" cy="369332"/>
          </a:xfrm>
          <a:prstGeom prst="rect">
            <a:avLst/>
          </a:prstGeom>
        </p:spPr>
        <p:txBody>
          <a:bodyPr wrap="square">
            <a:spAutoFit/>
          </a:bodyPr>
          <a:lstStyle/>
          <a:p>
            <a:r>
              <a:rPr kumimoji="1" lang="ja-JP" altLang="en-US">
                <a:latin typeface="+mn-ea"/>
              </a:rPr>
              <a:t>申請後、数分以内に </a:t>
            </a:r>
            <a:r>
              <a:rPr kumimoji="1" lang="en-GB" altLang="ja-JP">
                <a:latin typeface="+mn-ea"/>
              </a:rPr>
              <a:t>Teams </a:t>
            </a:r>
            <a:r>
              <a:rPr kumimoji="1" lang="ja-JP" altLang="en-US">
                <a:latin typeface="+mn-ea"/>
              </a:rPr>
              <a:t>の指定のチャネルに申請の通知が届くので 任意の担当者が承認・却下を行う</a:t>
            </a:r>
            <a:endParaRPr kumimoji="1" lang="en-GB" altLang="ja-JP">
              <a:latin typeface="+mn-ea"/>
            </a:endParaRPr>
          </a:p>
        </p:txBody>
      </p:sp>
      <p:sp>
        <p:nvSpPr>
          <p:cNvPr id="6" name="矢印: 右 5">
            <a:extLst>
              <a:ext uri="{FF2B5EF4-FFF2-40B4-BE49-F238E27FC236}">
                <a16:creationId xmlns:a16="http://schemas.microsoft.com/office/drawing/2014/main" id="{23A80596-964B-401D-9B51-C6A88DFFC214}"/>
              </a:ext>
            </a:extLst>
          </p:cNvPr>
          <p:cNvSpPr/>
          <p:nvPr/>
        </p:nvSpPr>
        <p:spPr bwMode="auto">
          <a:xfrm>
            <a:off x="5556271" y="2696688"/>
            <a:ext cx="489247" cy="551629"/>
          </a:xfrm>
          <a:prstGeom prst="rightArrow">
            <a:avLst/>
          </a:prstGeom>
          <a:ln w="28575">
            <a:solidFill>
              <a:schemeClr val="bg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40" name="グループ化 39">
            <a:extLst>
              <a:ext uri="{FF2B5EF4-FFF2-40B4-BE49-F238E27FC236}">
                <a16:creationId xmlns:a16="http://schemas.microsoft.com/office/drawing/2014/main" id="{E7E4A3B7-41FE-4804-9A9B-45EA570C932A}"/>
              </a:ext>
            </a:extLst>
          </p:cNvPr>
          <p:cNvGrpSpPr/>
          <p:nvPr/>
        </p:nvGrpSpPr>
        <p:grpSpPr>
          <a:xfrm>
            <a:off x="353856" y="1210478"/>
            <a:ext cx="5169762" cy="3163582"/>
            <a:chOff x="294852" y="1589393"/>
            <a:chExt cx="6012382" cy="3679214"/>
          </a:xfrm>
        </p:grpSpPr>
        <p:grpSp>
          <p:nvGrpSpPr>
            <p:cNvPr id="39" name="グループ化 38">
              <a:extLst>
                <a:ext uri="{FF2B5EF4-FFF2-40B4-BE49-F238E27FC236}">
                  <a16:creationId xmlns:a16="http://schemas.microsoft.com/office/drawing/2014/main" id="{6BFF4200-FB3D-48E0-A0D6-B399E942EB3B}"/>
                </a:ext>
              </a:extLst>
            </p:cNvPr>
            <p:cNvGrpSpPr/>
            <p:nvPr/>
          </p:nvGrpSpPr>
          <p:grpSpPr>
            <a:xfrm>
              <a:off x="294852" y="1589393"/>
              <a:ext cx="3557009" cy="3679214"/>
              <a:chOff x="294852" y="1589393"/>
              <a:chExt cx="3557009" cy="3679214"/>
            </a:xfrm>
          </p:grpSpPr>
          <p:pic>
            <p:nvPicPr>
              <p:cNvPr id="4" name="図 3">
                <a:extLst>
                  <a:ext uri="{FF2B5EF4-FFF2-40B4-BE49-F238E27FC236}">
                    <a16:creationId xmlns:a16="http://schemas.microsoft.com/office/drawing/2014/main" id="{FE6B87E3-6204-44F9-AD75-24AC348B9F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4852" y="1589393"/>
                <a:ext cx="3557009" cy="3679214"/>
              </a:xfrm>
              <a:prstGeom prst="rect">
                <a:avLst/>
              </a:prstGeom>
              <a:ln>
                <a:solidFill>
                  <a:schemeClr val="tx1"/>
                </a:solidFill>
              </a:ln>
            </p:spPr>
          </p:pic>
          <p:sp>
            <p:nvSpPr>
              <p:cNvPr id="7" name="正方形/長方形 6">
                <a:extLst>
                  <a:ext uri="{FF2B5EF4-FFF2-40B4-BE49-F238E27FC236}">
                    <a16:creationId xmlns:a16="http://schemas.microsoft.com/office/drawing/2014/main" id="{6DD73845-FE64-4F4C-945B-AA4AA05FBC7C}"/>
                  </a:ext>
                </a:extLst>
              </p:cNvPr>
              <p:cNvSpPr/>
              <p:nvPr/>
            </p:nvSpPr>
            <p:spPr bwMode="auto">
              <a:xfrm>
                <a:off x="857943" y="4337911"/>
                <a:ext cx="1276429" cy="290559"/>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grpSp>
          <p:nvGrpSpPr>
            <p:cNvPr id="38" name="グループ化 37">
              <a:extLst>
                <a:ext uri="{FF2B5EF4-FFF2-40B4-BE49-F238E27FC236}">
                  <a16:creationId xmlns:a16="http://schemas.microsoft.com/office/drawing/2014/main" id="{6357DDC5-85C7-430D-967A-D7458E91C1E1}"/>
                </a:ext>
              </a:extLst>
            </p:cNvPr>
            <p:cNvGrpSpPr/>
            <p:nvPr/>
          </p:nvGrpSpPr>
          <p:grpSpPr>
            <a:xfrm>
              <a:off x="3010671" y="2651273"/>
              <a:ext cx="3296563" cy="2616214"/>
              <a:chOff x="3010671" y="2651273"/>
              <a:chExt cx="3296563" cy="2616214"/>
            </a:xfrm>
          </p:grpSpPr>
          <p:sp>
            <p:nvSpPr>
              <p:cNvPr id="12" name="吹き出し: 四角形 11">
                <a:extLst>
                  <a:ext uri="{FF2B5EF4-FFF2-40B4-BE49-F238E27FC236}">
                    <a16:creationId xmlns:a16="http://schemas.microsoft.com/office/drawing/2014/main" id="{54ECE94F-EFE6-40AE-B094-63C639E9C015}"/>
                  </a:ext>
                </a:extLst>
              </p:cNvPr>
              <p:cNvSpPr/>
              <p:nvPr/>
            </p:nvSpPr>
            <p:spPr bwMode="auto">
              <a:xfrm>
                <a:off x="3010671" y="2651273"/>
                <a:ext cx="3207000" cy="2616214"/>
              </a:xfrm>
              <a:prstGeom prst="wedgeRectCallout">
                <a:avLst>
                  <a:gd name="adj1" fmla="val -77275"/>
                  <a:gd name="adj2" fmla="val 20747"/>
                </a:avLst>
              </a:prstGeom>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ja-JP" altLang="en-US" sz="1400">
                  <a:solidFill>
                    <a:schemeClr val="tx1"/>
                  </a:solidFill>
                  <a:latin typeface="メイリオ" pitchFamily="50" charset="-128"/>
                  <a:ea typeface="メイリオ" pitchFamily="50" charset="-128"/>
                  <a:cs typeface="Segoe UI" pitchFamily="34" charset="0"/>
                </a:endParaRPr>
              </a:p>
            </p:txBody>
          </p:sp>
          <p:pic>
            <p:nvPicPr>
              <p:cNvPr id="11" name="図 10">
                <a:extLst>
                  <a:ext uri="{FF2B5EF4-FFF2-40B4-BE49-F238E27FC236}">
                    <a16:creationId xmlns:a16="http://schemas.microsoft.com/office/drawing/2014/main" id="{9AFACFEB-4605-4B98-A4A8-29175953CD00}"/>
                  </a:ext>
                </a:extLst>
              </p:cNvPr>
              <p:cNvPicPr>
                <a:picLocks noChangeAspect="1"/>
              </p:cNvPicPr>
              <p:nvPr/>
            </p:nvPicPr>
            <p:blipFill>
              <a:blip r:embed="rId4"/>
              <a:stretch>
                <a:fillRect/>
              </a:stretch>
            </p:blipFill>
            <p:spPr>
              <a:xfrm>
                <a:off x="3175663" y="3429000"/>
                <a:ext cx="2769153" cy="1670612"/>
              </a:xfrm>
              <a:prstGeom prst="rect">
                <a:avLst/>
              </a:prstGeom>
              <a:ln>
                <a:solidFill>
                  <a:schemeClr val="tx1"/>
                </a:solidFill>
              </a:ln>
            </p:spPr>
          </p:pic>
          <p:sp>
            <p:nvSpPr>
              <p:cNvPr id="13" name="正方形/長方形 12">
                <a:extLst>
                  <a:ext uri="{FF2B5EF4-FFF2-40B4-BE49-F238E27FC236}">
                    <a16:creationId xmlns:a16="http://schemas.microsoft.com/office/drawing/2014/main" id="{0118EF3F-51B7-467F-A386-A2C50A43AD63}"/>
                  </a:ext>
                </a:extLst>
              </p:cNvPr>
              <p:cNvSpPr/>
              <p:nvPr/>
            </p:nvSpPr>
            <p:spPr>
              <a:xfrm>
                <a:off x="3010673" y="2687796"/>
                <a:ext cx="3296561" cy="680087"/>
              </a:xfrm>
              <a:prstGeom prst="rect">
                <a:avLst/>
              </a:prstGeom>
            </p:spPr>
            <p:txBody>
              <a:bodyPr wrap="square">
                <a:spAutoFit/>
              </a:bodyPr>
              <a:lstStyle/>
              <a:p>
                <a:r>
                  <a:rPr kumimoji="1" lang="ja-JP" altLang="en-US" sz="1600">
                    <a:latin typeface="+mn-ea"/>
                  </a:rPr>
                  <a:t>いずれかのボタンを押すとコメント</a:t>
                </a:r>
                <a:br>
                  <a:rPr kumimoji="1" lang="en-US" altLang="ja-JP" sz="1600">
                    <a:latin typeface="+mn-ea"/>
                  </a:rPr>
                </a:br>
                <a:r>
                  <a:rPr kumimoji="1" lang="ja-JP" altLang="en-US" sz="1600">
                    <a:latin typeface="+mn-ea"/>
                  </a:rPr>
                  <a:t>入力欄が現れるので適宜記入</a:t>
                </a:r>
                <a:endParaRPr kumimoji="1" lang="en-GB" altLang="ja-JP" sz="1600">
                  <a:latin typeface="+mn-ea"/>
                </a:endParaRPr>
              </a:p>
            </p:txBody>
          </p:sp>
          <p:sp>
            <p:nvSpPr>
              <p:cNvPr id="15" name="正方形/長方形 14">
                <a:extLst>
                  <a:ext uri="{FF2B5EF4-FFF2-40B4-BE49-F238E27FC236}">
                    <a16:creationId xmlns:a16="http://schemas.microsoft.com/office/drawing/2014/main" id="{6862838D-FE78-4F92-92B2-4E287B6F5175}"/>
                  </a:ext>
                </a:extLst>
              </p:cNvPr>
              <p:cNvSpPr/>
              <p:nvPr/>
            </p:nvSpPr>
            <p:spPr bwMode="auto">
              <a:xfrm>
                <a:off x="3150632" y="4704932"/>
                <a:ext cx="745866" cy="290559"/>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5" name="テキスト ボックス 34">
                <a:extLst>
                  <a:ext uri="{FF2B5EF4-FFF2-40B4-BE49-F238E27FC236}">
                    <a16:creationId xmlns:a16="http://schemas.microsoft.com/office/drawing/2014/main" id="{EE7A8FA9-4A48-49FC-BB6D-90B9974BCF8C}"/>
                  </a:ext>
                </a:extLst>
              </p:cNvPr>
              <p:cNvSpPr txBox="1"/>
              <p:nvPr/>
            </p:nvSpPr>
            <p:spPr>
              <a:xfrm>
                <a:off x="3922083" y="4704894"/>
                <a:ext cx="707839" cy="357941"/>
              </a:xfrm>
              <a:prstGeom prst="rect">
                <a:avLst/>
              </a:prstGeom>
              <a:noFill/>
            </p:spPr>
            <p:txBody>
              <a:bodyPr wrap="square">
                <a:spAutoFit/>
              </a:bodyPr>
              <a:lstStyle/>
              <a:p>
                <a:r>
                  <a:rPr kumimoji="1" lang="ja-JP" altLang="en-US" sz="1400">
                    <a:solidFill>
                      <a:srgbClr val="FF0000"/>
                    </a:solidFill>
                    <a:latin typeface="+mn-ea"/>
                  </a:rPr>
                  <a:t>完了</a:t>
                </a:r>
                <a:endParaRPr lang="ja-JP" altLang="en-US" sz="1400">
                  <a:solidFill>
                    <a:srgbClr val="FF0000"/>
                  </a:solidFill>
                </a:endParaRPr>
              </a:p>
            </p:txBody>
          </p:sp>
        </p:grpSp>
      </p:grpSp>
      <p:grpSp>
        <p:nvGrpSpPr>
          <p:cNvPr id="60" name="グループ化 59">
            <a:extLst>
              <a:ext uri="{FF2B5EF4-FFF2-40B4-BE49-F238E27FC236}">
                <a16:creationId xmlns:a16="http://schemas.microsoft.com/office/drawing/2014/main" id="{89A8CCC4-EBAA-42E9-9205-815480A48E0E}"/>
              </a:ext>
            </a:extLst>
          </p:cNvPr>
          <p:cNvGrpSpPr/>
          <p:nvPr/>
        </p:nvGrpSpPr>
        <p:grpSpPr>
          <a:xfrm>
            <a:off x="353856" y="4515516"/>
            <a:ext cx="11646129" cy="2276880"/>
            <a:chOff x="353856" y="4459534"/>
            <a:chExt cx="11646129" cy="2276880"/>
          </a:xfrm>
        </p:grpSpPr>
        <p:sp>
          <p:nvSpPr>
            <p:cNvPr id="18" name="正方形/長方形 17">
              <a:extLst>
                <a:ext uri="{FF2B5EF4-FFF2-40B4-BE49-F238E27FC236}">
                  <a16:creationId xmlns:a16="http://schemas.microsoft.com/office/drawing/2014/main" id="{07F5A06E-5A46-41AF-9CC9-808D550C1630}"/>
                </a:ext>
              </a:extLst>
            </p:cNvPr>
            <p:cNvSpPr/>
            <p:nvPr/>
          </p:nvSpPr>
          <p:spPr bwMode="auto">
            <a:xfrm>
              <a:off x="353857" y="4459534"/>
              <a:ext cx="11646128" cy="2276880"/>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9" name="正方形/長方形 18">
              <a:extLst>
                <a:ext uri="{FF2B5EF4-FFF2-40B4-BE49-F238E27FC236}">
                  <a16:creationId xmlns:a16="http://schemas.microsoft.com/office/drawing/2014/main" id="{1C4564C8-322C-41B8-AFEF-008D746B7019}"/>
                </a:ext>
              </a:extLst>
            </p:cNvPr>
            <p:cNvSpPr/>
            <p:nvPr/>
          </p:nvSpPr>
          <p:spPr>
            <a:xfrm>
              <a:off x="9398322" y="4863963"/>
              <a:ext cx="2573671" cy="1723549"/>
            </a:xfrm>
            <a:prstGeom prst="rect">
              <a:avLst/>
            </a:prstGeom>
          </p:spPr>
          <p:txBody>
            <a:bodyPr wrap="square">
              <a:spAutoFit/>
            </a:bodyPr>
            <a:lstStyle/>
            <a:p>
              <a:r>
                <a:rPr lang="en-US" altLang="ja-JP" sz="1600" b="1">
                  <a:solidFill>
                    <a:srgbClr val="31752F"/>
                  </a:solidFill>
                </a:rPr>
                <a:t>Planner </a:t>
              </a:r>
              <a:r>
                <a:rPr lang="ja-JP" altLang="en-US" sz="1600" b="1">
                  <a:solidFill>
                    <a:srgbClr val="31752F"/>
                  </a:solidFill>
                </a:rPr>
                <a:t>連携</a:t>
              </a:r>
              <a:endParaRPr lang="en-GB" altLang="ja-JP" sz="1600" b="1">
                <a:solidFill>
                  <a:srgbClr val="31752F"/>
                </a:solidFill>
              </a:endParaRPr>
            </a:p>
            <a:p>
              <a:r>
                <a:rPr lang="ja-JP" altLang="en-US" sz="1600"/>
                <a:t>承認の進行状況に合わせて</a:t>
              </a:r>
              <a:br>
                <a:rPr lang="en-US" altLang="ja-JP" sz="1600"/>
              </a:br>
              <a:r>
                <a:rPr lang="ja-JP" altLang="en-US" sz="1600"/>
                <a:t>チームの </a:t>
              </a:r>
              <a:r>
                <a:rPr lang="en-US" altLang="ja-JP" sz="1600"/>
                <a:t>Planner </a:t>
              </a:r>
              <a:r>
                <a:rPr lang="ja-JP" altLang="en-US" sz="1600"/>
                <a:t>にタスクを</a:t>
              </a:r>
              <a:br>
                <a:rPr lang="en-US" altLang="ja-JP" sz="1600"/>
              </a:br>
              <a:r>
                <a:rPr lang="ja-JP" altLang="en-US" sz="1600"/>
                <a:t>自動生成</a:t>
              </a:r>
              <a:endParaRPr lang="en-US" altLang="ja-JP" sz="1600"/>
            </a:p>
            <a:p>
              <a:r>
                <a:rPr lang="ja-JP" altLang="en-US" sz="1400"/>
                <a:t>・申請の承認（割り当てなし）</a:t>
              </a:r>
              <a:endParaRPr lang="en-US" altLang="ja-JP" sz="1400"/>
            </a:p>
            <a:p>
              <a:r>
                <a:rPr lang="ja-JP" altLang="en-US" sz="1400"/>
                <a:t>・承認後の貸し出し準備</a:t>
              </a:r>
              <a:endParaRPr lang="en-US" altLang="ja-JP" sz="1400"/>
            </a:p>
            <a:p>
              <a:r>
                <a:rPr lang="ja-JP" altLang="en-US" sz="1400"/>
                <a:t>（承認者に自動割り当て）</a:t>
              </a:r>
              <a:endParaRPr lang="en-US" sz="1400"/>
            </a:p>
          </p:txBody>
        </p:sp>
        <p:pic>
          <p:nvPicPr>
            <p:cNvPr id="14" name="図 13">
              <a:extLst>
                <a:ext uri="{FF2B5EF4-FFF2-40B4-BE49-F238E27FC236}">
                  <a16:creationId xmlns:a16="http://schemas.microsoft.com/office/drawing/2014/main" id="{6C22606D-B723-4699-812A-36CD29B9A2EA}"/>
                </a:ext>
              </a:extLst>
            </p:cNvPr>
            <p:cNvPicPr>
              <a:picLocks noChangeAspect="1"/>
            </p:cNvPicPr>
            <p:nvPr/>
          </p:nvPicPr>
          <p:blipFill>
            <a:blip r:embed="rId5"/>
            <a:stretch>
              <a:fillRect/>
            </a:stretch>
          </p:blipFill>
          <p:spPr>
            <a:xfrm>
              <a:off x="7249886" y="4863964"/>
              <a:ext cx="2148436" cy="1802928"/>
            </a:xfrm>
            <a:prstGeom prst="rect">
              <a:avLst/>
            </a:prstGeom>
            <a:ln>
              <a:solidFill>
                <a:schemeClr val="tx1"/>
              </a:solidFill>
            </a:ln>
          </p:spPr>
        </p:pic>
        <p:pic>
          <p:nvPicPr>
            <p:cNvPr id="29" name="図 28">
              <a:extLst>
                <a:ext uri="{FF2B5EF4-FFF2-40B4-BE49-F238E27FC236}">
                  <a16:creationId xmlns:a16="http://schemas.microsoft.com/office/drawing/2014/main" id="{85E34F0C-3D13-42FD-9ECA-2E921907957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13419" y="4863963"/>
              <a:ext cx="4154855" cy="1676793"/>
            </a:xfrm>
            <a:prstGeom prst="rect">
              <a:avLst/>
            </a:prstGeom>
            <a:ln>
              <a:solidFill>
                <a:schemeClr val="tx1"/>
              </a:solidFill>
            </a:ln>
          </p:spPr>
        </p:pic>
        <p:sp>
          <p:nvSpPr>
            <p:cNvPr id="57" name="テキスト ボックス 56">
              <a:extLst>
                <a:ext uri="{FF2B5EF4-FFF2-40B4-BE49-F238E27FC236}">
                  <a16:creationId xmlns:a16="http://schemas.microsoft.com/office/drawing/2014/main" id="{D34E4DCA-F5BD-4C27-8DAF-ACB5F4B4C7A2}"/>
                </a:ext>
              </a:extLst>
            </p:cNvPr>
            <p:cNvSpPr txBox="1"/>
            <p:nvPr/>
          </p:nvSpPr>
          <p:spPr>
            <a:xfrm>
              <a:off x="353856" y="4469318"/>
              <a:ext cx="6116216" cy="338554"/>
            </a:xfrm>
            <a:prstGeom prst="rect">
              <a:avLst/>
            </a:prstGeom>
            <a:noFill/>
          </p:spPr>
          <p:txBody>
            <a:bodyPr wrap="square">
              <a:spAutoFit/>
            </a:bodyPr>
            <a:lstStyle/>
            <a:p>
              <a:r>
                <a:rPr lang="ja-JP" altLang="en-US" sz="1600"/>
                <a:t>バックグラウンドで自動で以下の二つが動作</a:t>
              </a:r>
              <a:endParaRPr lang="en-GB" altLang="ja-JP" sz="1600"/>
            </a:p>
          </p:txBody>
        </p:sp>
        <p:sp>
          <p:nvSpPr>
            <p:cNvPr id="59" name="正方形/長方形 58">
              <a:extLst>
                <a:ext uri="{FF2B5EF4-FFF2-40B4-BE49-F238E27FC236}">
                  <a16:creationId xmlns:a16="http://schemas.microsoft.com/office/drawing/2014/main" id="{BDE63EC4-9233-411C-BC77-E7D8D671A01F}"/>
                </a:ext>
              </a:extLst>
            </p:cNvPr>
            <p:cNvSpPr/>
            <p:nvPr/>
          </p:nvSpPr>
          <p:spPr>
            <a:xfrm>
              <a:off x="4673028" y="4863963"/>
              <a:ext cx="2231673" cy="1077218"/>
            </a:xfrm>
            <a:prstGeom prst="rect">
              <a:avLst/>
            </a:prstGeom>
          </p:spPr>
          <p:txBody>
            <a:bodyPr wrap="square">
              <a:spAutoFit/>
            </a:bodyPr>
            <a:lstStyle/>
            <a:p>
              <a:r>
                <a:rPr lang="en-US" altLang="ja-JP" sz="1600" b="1">
                  <a:solidFill>
                    <a:srgbClr val="037579"/>
                  </a:solidFill>
                </a:rPr>
                <a:t>SharePoint </a:t>
              </a:r>
              <a:r>
                <a:rPr lang="ja-JP" altLang="en-US" sz="1600" b="1">
                  <a:solidFill>
                    <a:srgbClr val="037579"/>
                  </a:solidFill>
                </a:rPr>
                <a:t>連携</a:t>
              </a:r>
              <a:endParaRPr lang="en-GB" altLang="ja-JP" sz="1600" b="1">
                <a:solidFill>
                  <a:srgbClr val="037579"/>
                </a:solidFill>
              </a:endParaRPr>
            </a:p>
            <a:p>
              <a:r>
                <a:rPr lang="ja-JP" altLang="en-US" sz="1600"/>
                <a:t>申請内容や承認状態は </a:t>
              </a:r>
              <a:r>
                <a:rPr lang="en-US" altLang="ja-JP" sz="1600"/>
                <a:t>SPO </a:t>
              </a:r>
              <a:r>
                <a:rPr lang="ja-JP" altLang="en-US" sz="1600"/>
                <a:t>のリストにて</a:t>
              </a:r>
              <a:br>
                <a:rPr lang="en-US" altLang="ja-JP" sz="1600"/>
              </a:br>
              <a:r>
                <a:rPr lang="ja-JP" altLang="en-US" sz="1600"/>
                <a:t>保持・自動 </a:t>
              </a:r>
              <a:r>
                <a:rPr lang="en-US" altLang="ja-JP" sz="1600"/>
                <a:t>Update</a:t>
              </a:r>
              <a:endParaRPr lang="en-GB" sz="1600"/>
            </a:p>
          </p:txBody>
        </p:sp>
      </p:grpSp>
      <p:grpSp>
        <p:nvGrpSpPr>
          <p:cNvPr id="63" name="グループ化 62">
            <a:extLst>
              <a:ext uri="{FF2B5EF4-FFF2-40B4-BE49-F238E27FC236}">
                <a16:creationId xmlns:a16="http://schemas.microsoft.com/office/drawing/2014/main" id="{69D36215-6D4C-41E1-B558-FDD0A05B93E2}"/>
              </a:ext>
            </a:extLst>
          </p:cNvPr>
          <p:cNvGrpSpPr/>
          <p:nvPr/>
        </p:nvGrpSpPr>
        <p:grpSpPr>
          <a:xfrm>
            <a:off x="6096000" y="1216475"/>
            <a:ext cx="3587145" cy="2734319"/>
            <a:chOff x="6096000" y="1216475"/>
            <a:chExt cx="3587145" cy="2734319"/>
          </a:xfrm>
        </p:grpSpPr>
        <p:pic>
          <p:nvPicPr>
            <p:cNvPr id="47" name="図 46">
              <a:extLst>
                <a:ext uri="{FF2B5EF4-FFF2-40B4-BE49-F238E27FC236}">
                  <a16:creationId xmlns:a16="http://schemas.microsoft.com/office/drawing/2014/main" id="{6FEE7D55-060A-4D79-AB9E-9AA4615185AB}"/>
                </a:ext>
              </a:extLst>
            </p:cNvPr>
            <p:cNvPicPr>
              <a:picLocks noChangeAspect="1"/>
            </p:cNvPicPr>
            <p:nvPr/>
          </p:nvPicPr>
          <p:blipFill>
            <a:blip r:embed="rId7"/>
            <a:stretch>
              <a:fillRect/>
            </a:stretch>
          </p:blipFill>
          <p:spPr>
            <a:xfrm>
              <a:off x="6096000" y="1216475"/>
              <a:ext cx="3587145" cy="2734319"/>
            </a:xfrm>
            <a:prstGeom prst="rect">
              <a:avLst/>
            </a:prstGeom>
            <a:ln>
              <a:solidFill>
                <a:schemeClr val="tx1"/>
              </a:solidFill>
            </a:ln>
          </p:spPr>
        </p:pic>
        <p:sp>
          <p:nvSpPr>
            <p:cNvPr id="49" name="正方形/長方形 48">
              <a:extLst>
                <a:ext uri="{FF2B5EF4-FFF2-40B4-BE49-F238E27FC236}">
                  <a16:creationId xmlns:a16="http://schemas.microsoft.com/office/drawing/2014/main" id="{1D5B594C-DFB3-464E-A0B4-3025469DA333}"/>
                </a:ext>
              </a:extLst>
            </p:cNvPr>
            <p:cNvSpPr/>
            <p:nvPr/>
          </p:nvSpPr>
          <p:spPr bwMode="auto">
            <a:xfrm>
              <a:off x="6622227" y="3095769"/>
              <a:ext cx="2319167" cy="41474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62" name="正方形/長方形 61">
              <a:extLst>
                <a:ext uri="{FF2B5EF4-FFF2-40B4-BE49-F238E27FC236}">
                  <a16:creationId xmlns:a16="http://schemas.microsoft.com/office/drawing/2014/main" id="{B7AC1716-0B62-4DF1-AADA-379741EDD483}"/>
                </a:ext>
              </a:extLst>
            </p:cNvPr>
            <p:cNvSpPr/>
            <p:nvPr/>
          </p:nvSpPr>
          <p:spPr bwMode="auto">
            <a:xfrm>
              <a:off x="6470073" y="1293043"/>
              <a:ext cx="1031740" cy="218516"/>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pic>
        <p:nvPicPr>
          <p:cNvPr id="51" name="図 50">
            <a:extLst>
              <a:ext uri="{FF2B5EF4-FFF2-40B4-BE49-F238E27FC236}">
                <a16:creationId xmlns:a16="http://schemas.microsoft.com/office/drawing/2014/main" id="{46FE642D-FDC0-44E6-AECC-146F07732F17}"/>
              </a:ext>
            </a:extLst>
          </p:cNvPr>
          <p:cNvPicPr>
            <a:picLocks noChangeAspect="1"/>
          </p:cNvPicPr>
          <p:nvPr/>
        </p:nvPicPr>
        <p:blipFill>
          <a:blip r:embed="rId8"/>
          <a:stretch>
            <a:fillRect/>
          </a:stretch>
        </p:blipFill>
        <p:spPr>
          <a:xfrm>
            <a:off x="8606418" y="3165508"/>
            <a:ext cx="3365575" cy="1188653"/>
          </a:xfrm>
          <a:prstGeom prst="rect">
            <a:avLst/>
          </a:prstGeom>
          <a:ln>
            <a:solidFill>
              <a:schemeClr val="tx1"/>
            </a:solidFill>
          </a:ln>
        </p:spPr>
      </p:pic>
      <p:sp>
        <p:nvSpPr>
          <p:cNvPr id="53" name="吹き出し: 四角形 52">
            <a:extLst>
              <a:ext uri="{FF2B5EF4-FFF2-40B4-BE49-F238E27FC236}">
                <a16:creationId xmlns:a16="http://schemas.microsoft.com/office/drawing/2014/main" id="{613CA2DE-06A7-4C4D-9CEF-99586CA27D64}"/>
              </a:ext>
            </a:extLst>
          </p:cNvPr>
          <p:cNvSpPr/>
          <p:nvPr/>
        </p:nvSpPr>
        <p:spPr bwMode="auto">
          <a:xfrm>
            <a:off x="9776676" y="1360608"/>
            <a:ext cx="1690645" cy="580398"/>
          </a:xfrm>
          <a:prstGeom prst="wedgeRectCallout">
            <a:avLst>
              <a:gd name="adj1" fmla="val -63926"/>
              <a:gd name="adj2" fmla="val 2670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Yu Gothic UI" panose="020B0500000000000000" pitchFamily="50" charset="-128"/>
                <a:ea typeface="Yu Gothic UI" panose="020B0500000000000000" pitchFamily="50" charset="-128"/>
                <a:cs typeface="Segoe UI" pitchFamily="34" charset="0"/>
              </a:rPr>
              <a:t>申請の投稿が</a:t>
            </a:r>
            <a:endParaRPr kumimoji="1" lang="en-US" altLang="ja-JP" sz="1400">
              <a:solidFill>
                <a:schemeClr val="tx1"/>
              </a:solidFill>
              <a:latin typeface="Yu Gothic UI" panose="020B0500000000000000" pitchFamily="50" charset="-128"/>
              <a:ea typeface="Yu Gothic UI" panose="020B0500000000000000" pitchFamily="50" charset="-128"/>
              <a:cs typeface="Segoe UI" pitchFamily="34" charset="0"/>
            </a:endParaRPr>
          </a:p>
          <a:p>
            <a:pPr algn="ctr" defTabSz="914099" fontAlgn="base">
              <a:spcBef>
                <a:spcPct val="0"/>
              </a:spcBef>
              <a:spcAft>
                <a:spcPct val="0"/>
              </a:spcAft>
            </a:pPr>
            <a:r>
              <a:rPr kumimoji="1" lang="ja-JP" altLang="en-US" sz="1400" b="1">
                <a:solidFill>
                  <a:schemeClr val="tx1"/>
                </a:solidFill>
                <a:latin typeface="Yu Gothic UI" panose="020B0500000000000000" pitchFamily="50" charset="-128"/>
                <a:ea typeface="Yu Gothic UI" panose="020B0500000000000000" pitchFamily="50" charset="-128"/>
                <a:cs typeface="Segoe UI" pitchFamily="34" charset="0"/>
              </a:rPr>
              <a:t>自動で書き換わる</a:t>
            </a:r>
            <a:endParaRPr kumimoji="1" lang="en-GB" sz="1400" b="1">
              <a:solidFill>
                <a:schemeClr val="tx1"/>
              </a:solidFill>
              <a:latin typeface="Yu Gothic UI" panose="020B0500000000000000" pitchFamily="50" charset="-128"/>
              <a:ea typeface="Yu Gothic UI" panose="020B0500000000000000" pitchFamily="50" charset="-128"/>
              <a:cs typeface="Segoe UI" pitchFamily="34" charset="0"/>
            </a:endParaRPr>
          </a:p>
        </p:txBody>
      </p:sp>
      <p:sp>
        <p:nvSpPr>
          <p:cNvPr id="55" name="吹き出し: 四角形 54">
            <a:extLst>
              <a:ext uri="{FF2B5EF4-FFF2-40B4-BE49-F238E27FC236}">
                <a16:creationId xmlns:a16="http://schemas.microsoft.com/office/drawing/2014/main" id="{F84856B1-C982-4D7E-BA7A-915B592E4E48}"/>
              </a:ext>
            </a:extLst>
          </p:cNvPr>
          <p:cNvSpPr/>
          <p:nvPr/>
        </p:nvSpPr>
        <p:spPr bwMode="auto">
          <a:xfrm>
            <a:off x="10031225" y="2287564"/>
            <a:ext cx="1968759" cy="747897"/>
          </a:xfrm>
          <a:prstGeom prst="wedgeRectCallout">
            <a:avLst>
              <a:gd name="adj1" fmla="val -37025"/>
              <a:gd name="adj2" fmla="val 8458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Yu Gothic UI" panose="020B0500000000000000" pitchFamily="50" charset="-128"/>
                <a:ea typeface="Yu Gothic UI" panose="020B0500000000000000" pitchFamily="50" charset="-128"/>
                <a:cs typeface="Segoe UI" pitchFamily="34" charset="0"/>
              </a:rPr>
              <a:t>わかり易さのため</a:t>
            </a:r>
            <a:br>
              <a:rPr kumimoji="1" lang="en-US" altLang="ja-JP" sz="1400">
                <a:solidFill>
                  <a:schemeClr val="tx1"/>
                </a:solidFill>
                <a:latin typeface="Yu Gothic UI" panose="020B0500000000000000" pitchFamily="50" charset="-128"/>
                <a:ea typeface="Yu Gothic UI" panose="020B0500000000000000" pitchFamily="50" charset="-128"/>
                <a:cs typeface="Segoe UI" pitchFamily="34" charset="0"/>
              </a:rPr>
            </a:br>
            <a:r>
              <a:rPr kumimoji="1" lang="ja-JP" altLang="en-US" sz="1400">
                <a:solidFill>
                  <a:schemeClr val="tx1"/>
                </a:solidFill>
                <a:latin typeface="Yu Gothic UI" panose="020B0500000000000000" pitchFamily="50" charset="-128"/>
                <a:ea typeface="Yu Gothic UI" panose="020B0500000000000000" pitchFamily="50" charset="-128"/>
                <a:cs typeface="Segoe UI" pitchFamily="34" charset="0"/>
              </a:rPr>
              <a:t>別途承認結果も同じ</a:t>
            </a:r>
            <a:br>
              <a:rPr kumimoji="1" lang="en-US" altLang="ja-JP" sz="1400">
                <a:solidFill>
                  <a:schemeClr val="tx1"/>
                </a:solidFill>
                <a:latin typeface="Yu Gothic UI" panose="020B0500000000000000" pitchFamily="50" charset="-128"/>
                <a:ea typeface="Yu Gothic UI" panose="020B0500000000000000" pitchFamily="50" charset="-128"/>
                <a:cs typeface="Segoe UI" pitchFamily="34" charset="0"/>
              </a:rPr>
            </a:br>
            <a:r>
              <a:rPr kumimoji="1" lang="ja-JP" altLang="en-US" sz="1400">
                <a:solidFill>
                  <a:schemeClr val="tx1"/>
                </a:solidFill>
                <a:latin typeface="Yu Gothic UI" panose="020B0500000000000000" pitchFamily="50" charset="-128"/>
                <a:ea typeface="Yu Gothic UI" panose="020B0500000000000000" pitchFamily="50" charset="-128"/>
                <a:cs typeface="Segoe UI" pitchFamily="34" charset="0"/>
              </a:rPr>
              <a:t>チャネルに投稿される</a:t>
            </a:r>
            <a:endParaRPr kumimoji="1" lang="en-GB" sz="1400">
              <a:solidFill>
                <a:schemeClr val="tx1"/>
              </a:solidFill>
              <a:latin typeface="Yu Gothic UI" panose="020B0500000000000000" pitchFamily="50" charset="-128"/>
              <a:ea typeface="Yu Gothic UI" panose="020B0500000000000000" pitchFamily="50" charset="-128"/>
              <a:cs typeface="Segoe UI" pitchFamily="34" charset="0"/>
            </a:endParaRPr>
          </a:p>
        </p:txBody>
      </p:sp>
    </p:spTree>
    <p:extLst>
      <p:ext uri="{BB962C8B-B14F-4D97-AF65-F5344CB8AC3E}">
        <p14:creationId xmlns:p14="http://schemas.microsoft.com/office/powerpoint/2010/main" val="649328119"/>
      </p:ext>
    </p:extLst>
  </p:cSld>
  <p:clrMapOvr>
    <a:masterClrMapping/>
  </p:clrMapOvr>
</p:sld>
</file>

<file path=ppt/theme/theme1.xml><?xml version="1.0" encoding="utf-8"?>
<a:theme xmlns:a="http://schemas.openxmlformats.org/drawingml/2006/main" name="SharePoint 2013 テンプレート">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ユーザー定義 3">
      <a:majorFont>
        <a:latin typeface="Yu Gothic UI"/>
        <a:ea typeface="Yu Gothic UI"/>
        <a:cs typeface=""/>
      </a:majorFont>
      <a:minorFont>
        <a:latin typeface="Yu Gothic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defTabSz="914099" fontAlgn="base">
          <a:spcBef>
            <a:spcPct val="0"/>
          </a:spcBef>
          <a:spcAft>
            <a:spcPct val="0"/>
          </a:spcAft>
          <a:defRPr kumimoji="1" sz="1400" dirty="0" smtClean="0">
            <a:solidFill>
              <a:schemeClr val="tx1"/>
            </a:solidFill>
            <a:latin typeface="メイリオ" pitchFamily="50" charset="-128"/>
            <a:ea typeface="メイリオ" pitchFamily="50" charset="-128"/>
            <a:cs typeface="Segoe UI" pitchFamily="34" charset="0"/>
          </a:defRPr>
        </a:defPPr>
      </a:lstStyle>
      <a:style>
        <a:lnRef idx="2">
          <a:schemeClr val="accent1"/>
        </a:lnRef>
        <a:fillRef idx="1">
          <a:schemeClr val="lt1"/>
        </a:fillRef>
        <a:effectRef idx="0">
          <a:schemeClr val="accent1"/>
        </a:effectRef>
        <a:fontRef idx="minor">
          <a:schemeClr val="dk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600" spc="-70" dirty="0" smtClean="0">
            <a:solidFill>
              <a:srgbClr val="F06A3C"/>
            </a:solidFill>
            <a:latin typeface="+mn-ea"/>
            <a:ea typeface="+mn-ea"/>
          </a:defRPr>
        </a:defPPr>
      </a:lstStyle>
    </a:txDef>
  </a:objectDefaults>
  <a:extraClrSchemeLst/>
</a:theme>
</file>

<file path=ppt/theme/theme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3160</Words>
  <Application>Microsoft Office PowerPoint</Application>
  <PresentationFormat>ワイド画面</PresentationFormat>
  <Paragraphs>316</Paragraphs>
  <Slides>39</Slides>
  <Notes>22</Notes>
  <HiddenSlides>0</HiddenSlides>
  <MMClips>0</MMClips>
  <ScaleCrop>false</ScaleCrop>
  <HeadingPairs>
    <vt:vector size="8" baseType="variant">
      <vt:variant>
        <vt:lpstr>使用されているフォント</vt:lpstr>
      </vt:variant>
      <vt:variant>
        <vt:i4>11</vt:i4>
      </vt:variant>
      <vt:variant>
        <vt:lpstr>テーマ</vt:lpstr>
      </vt:variant>
      <vt:variant>
        <vt:i4>2</vt:i4>
      </vt:variant>
      <vt:variant>
        <vt:lpstr>埋め込まれた OLE サーバー</vt:lpstr>
      </vt:variant>
      <vt:variant>
        <vt:i4>2</vt:i4>
      </vt:variant>
      <vt:variant>
        <vt:lpstr>スライド タイトル</vt:lpstr>
      </vt:variant>
      <vt:variant>
        <vt:i4>39</vt:i4>
      </vt:variant>
    </vt:vector>
  </HeadingPairs>
  <TitlesOfParts>
    <vt:vector size="54" baseType="lpstr">
      <vt:lpstr>Yu Gothic Medium</vt:lpstr>
      <vt:lpstr>Yu Gothic UI</vt:lpstr>
      <vt:lpstr>メイリオ</vt:lpstr>
      <vt:lpstr>Yu Gothic</vt:lpstr>
      <vt:lpstr>Yu Gothic</vt:lpstr>
      <vt:lpstr>Arial</vt:lpstr>
      <vt:lpstr>Calibri</vt:lpstr>
      <vt:lpstr>Segoe UI</vt:lpstr>
      <vt:lpstr>Segoe UI Light</vt:lpstr>
      <vt:lpstr>Segoe UI Semibold</vt:lpstr>
      <vt:lpstr>Wingdings</vt:lpstr>
      <vt:lpstr>SharePoint 2013 テンプレート</vt:lpstr>
      <vt:lpstr>Microsoft 365 PPT Template - 2018</vt:lpstr>
      <vt:lpstr>パッケージ</vt:lpstr>
      <vt:lpstr>パッケージャー シェル オブジェクト</vt:lpstr>
      <vt:lpstr>PowerApps + PowerAutomate で Teams 活用例ご紹介 ペーパーレス申請アプリ テンプレート</vt:lpstr>
      <vt:lpstr>この資料について</vt:lpstr>
      <vt:lpstr>目次</vt:lpstr>
      <vt:lpstr>PowerPoint プレゼンテーション</vt:lpstr>
      <vt:lpstr>今も多く残る書面での申請 </vt:lpstr>
      <vt:lpstr>PCや周辺機器の貸出し申請</vt:lpstr>
      <vt:lpstr>PowerPoint プレゼンテーション</vt:lpstr>
      <vt:lpstr>PowerPoint プレゼンテーション</vt:lpstr>
      <vt:lpstr>PowerPoint プレゼンテーション</vt:lpstr>
      <vt:lpstr>PowerPoint プレゼンテーション</vt:lpstr>
      <vt:lpstr>Office 365 を使った 貸出し申請のながれ</vt:lpstr>
      <vt:lpstr>テンプレート適用ステップ</vt:lpstr>
      <vt:lpstr>０. 通知を投稿するチームとチャネルの準備 ( 3 分)</vt:lpstr>
      <vt:lpstr>０. 通知を投稿するチームとチャネルの準備 ( 3 分)</vt:lpstr>
      <vt:lpstr>1.申請データを保存するリストをつくる ( 10 分) ①</vt:lpstr>
      <vt:lpstr>1.申請データを保存するリストをつくる ( 10 分) ②</vt:lpstr>
      <vt:lpstr>1.申請データを保存するリストをつくる ( 10 分) ③</vt:lpstr>
      <vt:lpstr>2. 申請アプリのインポート ( 15 分) ①</vt:lpstr>
      <vt:lpstr>2. 申請アプリのインポート ( 15 分) ②</vt:lpstr>
      <vt:lpstr>2. 申請アプリのインポート ( 15 分) ③</vt:lpstr>
      <vt:lpstr>2. 申請アプリのインポート ( 15 分) ④</vt:lpstr>
      <vt:lpstr>3. PowerAutomate テンプレートのインポート (5 分) ①</vt:lpstr>
      <vt:lpstr>3. PowerAutomate テンプレートのインポート (5 分) ②</vt:lpstr>
      <vt:lpstr>3. PowerAutomate テンプレートのインポート (5 分) ③</vt:lpstr>
      <vt:lpstr>3. PowerAutomate テンプレートのインポート (5 分) ④</vt:lpstr>
      <vt:lpstr>4. 申請フローの詳細設定 (10 分) ①</vt:lpstr>
      <vt:lpstr>4. 申請フローの詳細設定 (10 分) ②</vt:lpstr>
      <vt:lpstr>4. 申請フローの詳細設定 (10 分) ③</vt:lpstr>
      <vt:lpstr>4. 申請フローの詳細設定 (10 分) ④</vt:lpstr>
      <vt:lpstr>4. 申請フローの詳細設定  - 補足</vt:lpstr>
      <vt:lpstr> Teams をハブにして PowerAutomate, PowerApps に素早くアクセスする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2020-07-13T00:00:14Z</dcterms:modified>
</cp:coreProperties>
</file>